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gtwzQugWCtpMA7JBVlBFJfRmEb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d674ee5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8d674ee5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5eef9c6b8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5eef9c6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85eef9c6b8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5eef9c6b8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5eef9c6b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85eef9c6b8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5eef9c6b8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5eef9c6b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85eef9c6b8_0_2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5f7f69ecd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5f7f69ec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85f7f69ecd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c8bb4521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c8bb4521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8c8bb45211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5f7f69ecd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5f7f69e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85f7f69ecd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c8bb45211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c8bb4521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8c8bb45211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c8bb45211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c8bb4521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8c8bb45211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c8bb4521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c8bb4521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8c8bb45211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5f7f69ecd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5f7f69ec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85f7f69ecd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5f7f69ec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5f7f69e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85f7f69ecd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5f7f69ecd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5f7f69ec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85f7f69ecd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5f7f69ecd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5f7f69ec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85f7f69ecd_0_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5f7f69ecd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5f7f69ec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85f7f69ecd_0_2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5f7f69ecd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85f7f69ec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85f7f69ecd_0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5f7f69ecd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5f7f69ec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85f7f69ecd_0_2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5f7f69ecd_0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5f7f69ec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85f7f69ecd_0_2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c8bb45211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c8bb4521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8c8bb45211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c8bb45211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c8bb4521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8c8bb45211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5f7f69ecd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5f7f69ec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85f7f69ecd_0_3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5eef9c6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85eef9c6b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5f7f69ecd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5f7f69ec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85f7f69ecd_0_2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c8bb45211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c8bb4521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8c8bb45211_0_2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c8bb45211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8c8bb4521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8c8bb45211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c8bb45211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c8bb4521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8c8bb45211_0_2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c8bb45211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8c8bb4521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8c8bb45211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c8bb45211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8c8bb4521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8c8bb45211_0_3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5f7f69ecd_0_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5f7f69ec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85f7f69ecd_0_4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c8bb45211_0_3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c8bb4521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8c8bb45211_0_3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c8bb45211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8c8bb4521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8c8bb45211_0_3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c8bb45211_0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8c8bb4521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8c8bb45211_0_3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5eef9c6b8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5eef9c6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85eef9c6b8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5f7f69ecd_0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85f7f69ec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85f7f69ecd_0_4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c8bb45211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c8bb4521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8c8bb45211_0_3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c8bb45211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c8bb4521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8c8bb45211_0_3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ca1cc25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ca1cc25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6ca1cc25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85eef9c6b8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85eef9c6b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85eef9c6b8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5f7f69ecd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5f7f69ec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85f7f69ecd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85f7f69ecd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85f7f69ec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85f7f69ecd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5f7f69ecd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85f7f69ec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85f7f69ecd_0_2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8bb45211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c8bb4521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8c8bb45211_0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c8bb45211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c8bb4521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8c8bb45211_0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5eef9c6b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5eef9c6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85eef9c6b8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5eef9c6b8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5eef9c6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5eef9c6b8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5eef9c6b8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5eef9c6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5eef9c6b8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5eef9c6b8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5eef9c6b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85eef9c6b8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5eef9c6b8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5eef9c6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85eef9c6b8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ctrTitle"/>
          </p:nvPr>
        </p:nvSpPr>
        <p:spPr>
          <a:xfrm>
            <a:off x="243501" y="974234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769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subTitle"/>
          </p:nvPr>
        </p:nvSpPr>
        <p:spPr>
          <a:xfrm>
            <a:off x="243501" y="2730008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272085" y="211577"/>
            <a:ext cx="11589952" cy="69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1" sz="3733">
                <a:solidFill>
                  <a:srgbClr val="D95E00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272085" y="1020803"/>
            <a:ext cx="11589952" cy="504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5E00"/>
              </a:buClr>
              <a:buSzPts val="3200"/>
              <a:buFont typeface="Noto Sans Symbols"/>
              <a:buChar char="▪"/>
              <a:defRPr b="1" sz="32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5E00"/>
              </a:buClr>
              <a:buSzPts val="2000"/>
              <a:buFont typeface="Arial"/>
              <a:buChar char="•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95E00"/>
              </a:buClr>
              <a:buSzPts val="2400"/>
              <a:buFont typeface="Noto Sans Symbols"/>
              <a:buChar char="▪"/>
              <a:defRPr sz="24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sz="2133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oto Sans Symbols"/>
              <a:buChar char="▪"/>
              <a:defRPr sz="1867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5E00"/>
              </a:buClr>
              <a:buSzPts val="2000"/>
              <a:buFont typeface="NTR"/>
              <a:buChar char="&gt;"/>
              <a:defRPr sz="16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5E00"/>
              </a:buClr>
              <a:buSzPts val="2000"/>
              <a:buFont typeface="Noto Sans Symbols"/>
              <a:buChar char="▪"/>
              <a:defRPr sz="1333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5E00"/>
              </a:buClr>
              <a:buSzPts val="2000"/>
              <a:buFont typeface="NTR"/>
              <a:buChar char="&gt;"/>
              <a:defRPr sz="12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11147512" y="6472471"/>
            <a:ext cx="89136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>
                <a:solidFill>
                  <a:srgbClr val="F769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6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type="title"/>
          </p:nvPr>
        </p:nvSpPr>
        <p:spPr>
          <a:xfrm>
            <a:off x="313072" y="136525"/>
            <a:ext cx="10735928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769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" type="body"/>
          </p:nvPr>
        </p:nvSpPr>
        <p:spPr>
          <a:xfrm>
            <a:off x="313072" y="1291294"/>
            <a:ext cx="5384800" cy="483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7"/>
          <p:cNvSpPr txBox="1"/>
          <p:nvPr>
            <p:ph idx="2" type="body"/>
          </p:nvPr>
        </p:nvSpPr>
        <p:spPr>
          <a:xfrm>
            <a:off x="6197600" y="1291294"/>
            <a:ext cx="5384800" cy="483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313267" y="136525"/>
            <a:ext cx="10735733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769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" name="Google Shape;50;p4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40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41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/>
          <p:nvPr>
            <p:ph type="title"/>
          </p:nvPr>
        </p:nvSpPr>
        <p:spPr>
          <a:xfrm>
            <a:off x="313267" y="136525"/>
            <a:ext cx="10735733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769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" type="body"/>
          </p:nvPr>
        </p:nvSpPr>
        <p:spPr>
          <a:xfrm rot="5400000">
            <a:off x="3241146" y="-1681690"/>
            <a:ext cx="4879975" cy="10735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313267" y="136525"/>
            <a:ext cx="10735733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313267" y="1246189"/>
            <a:ext cx="10735733" cy="487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1" type="ftr"/>
          </p:nvPr>
        </p:nvSpPr>
        <p:spPr>
          <a:xfrm>
            <a:off x="1176867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2" type="sldNum"/>
          </p:nvPr>
        </p:nvSpPr>
        <p:spPr>
          <a:xfrm>
            <a:off x="5568951" y="6359526"/>
            <a:ext cx="1054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27"/>
          <p:cNvCxnSpPr/>
          <p:nvPr/>
        </p:nvCxnSpPr>
        <p:spPr>
          <a:xfrm>
            <a:off x="0" y="6181296"/>
            <a:ext cx="12192000" cy="1588"/>
          </a:xfrm>
          <a:prstGeom prst="straightConnector1">
            <a:avLst/>
          </a:prstGeom>
          <a:noFill/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id="15" name="Google Shape;1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623051" y="6329881"/>
            <a:ext cx="5393725" cy="4114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d674ee5e2_0_0"/>
          <p:cNvSpPr txBox="1"/>
          <p:nvPr/>
        </p:nvSpPr>
        <p:spPr>
          <a:xfrm>
            <a:off x="2080425" y="1115750"/>
            <a:ext cx="8520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8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Qualifying</a:t>
            </a:r>
            <a:r>
              <a:rPr b="1" lang="en-US" sz="498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Exam</a:t>
            </a:r>
            <a:r>
              <a:rPr lang="en-US" sz="498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98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38d674ee5e2_0_0"/>
          <p:cNvSpPr txBox="1"/>
          <p:nvPr/>
        </p:nvSpPr>
        <p:spPr>
          <a:xfrm>
            <a:off x="1967125" y="2265825"/>
            <a:ext cx="8520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</a:rPr>
              <a:t>Asir Saadat</a:t>
            </a:r>
            <a:endParaRPr sz="2600">
              <a:solidFill>
                <a:srgbClr val="595959"/>
              </a:solidFill>
            </a:endParaRPr>
          </a:p>
        </p:txBody>
      </p:sp>
      <p:sp>
        <p:nvSpPr>
          <p:cNvPr id="78" name="Google Shape;78;g38d674ee5e2_0_0"/>
          <p:cNvSpPr txBox="1"/>
          <p:nvPr/>
        </p:nvSpPr>
        <p:spPr>
          <a:xfrm>
            <a:off x="1967125" y="4037675"/>
            <a:ext cx="8520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</a:rPr>
              <a:t>Supervised by</a:t>
            </a:r>
            <a:endParaRPr sz="2200">
              <a:solidFill>
                <a:srgbClr val="595959"/>
              </a:solidFill>
            </a:endParaRPr>
          </a:p>
        </p:txBody>
      </p:sp>
      <p:sp>
        <p:nvSpPr>
          <p:cNvPr id="79" name="Google Shape;79;g38d674ee5e2_0_0"/>
          <p:cNvSpPr txBox="1"/>
          <p:nvPr/>
        </p:nvSpPr>
        <p:spPr>
          <a:xfrm>
            <a:off x="4934650" y="4532375"/>
            <a:ext cx="2731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</a:rPr>
              <a:t>Dr. Bartosz Krawczyk</a:t>
            </a:r>
            <a:endParaRPr sz="2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5eef9c6b8_0_126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g385eef9c6b8_0_126"/>
          <p:cNvSpPr txBox="1"/>
          <p:nvPr>
            <p:ph type="ctrTitle"/>
          </p:nvPr>
        </p:nvSpPr>
        <p:spPr>
          <a:xfrm>
            <a:off x="5241451" y="2443900"/>
            <a:ext cx="1882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5eef9c6b8_0_134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g385eef9c6b8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897" y="769540"/>
            <a:ext cx="5823232" cy="4652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85eef9c6b8_0_134"/>
          <p:cNvSpPr txBox="1"/>
          <p:nvPr/>
        </p:nvSpPr>
        <p:spPr>
          <a:xfrm>
            <a:off x="0" y="5678227"/>
            <a:ext cx="7422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300" lIns="111300" spcFirstLastPara="1" rIns="111300" wrap="square" tIns="111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4"/>
              <a:t>VQA: Visual Question Answering</a:t>
            </a:r>
            <a:r>
              <a:rPr lang="en-US" sz="1704"/>
              <a:t> (Aishwarya Agrawal et al), ICCV 2015</a:t>
            </a:r>
            <a:endParaRPr sz="1704"/>
          </a:p>
        </p:txBody>
      </p:sp>
      <p:sp>
        <p:nvSpPr>
          <p:cNvPr id="166" name="Google Shape;166;g385eef9c6b8_0_134"/>
          <p:cNvSpPr txBox="1"/>
          <p:nvPr>
            <p:ph type="ctrTitle"/>
          </p:nvPr>
        </p:nvSpPr>
        <p:spPr>
          <a:xfrm>
            <a:off x="115425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VQA v1</a:t>
            </a:r>
            <a:endParaRPr u="sng"/>
          </a:p>
        </p:txBody>
      </p:sp>
      <p:sp>
        <p:nvSpPr>
          <p:cNvPr id="167" name="Google Shape;167;g385eef9c6b8_0_134"/>
          <p:cNvSpPr txBox="1"/>
          <p:nvPr/>
        </p:nvSpPr>
        <p:spPr>
          <a:xfrm>
            <a:off x="538650" y="1721725"/>
            <a:ext cx="4155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 </a:t>
            </a:r>
            <a:r>
              <a:rPr lang="en-US" sz="1700">
                <a:solidFill>
                  <a:schemeClr val="dk1"/>
                </a:solidFill>
              </a:rPr>
              <a:t>Introduced in 2015, VQA v1 pairs </a:t>
            </a:r>
            <a:r>
              <a:rPr b="1" lang="en-US" sz="1700">
                <a:solidFill>
                  <a:srgbClr val="F76902"/>
                </a:solidFill>
              </a:rPr>
              <a:t>real and abstract images</a:t>
            </a:r>
            <a:r>
              <a:rPr lang="en-US" sz="1700">
                <a:solidFill>
                  <a:schemeClr val="dk1"/>
                </a:solidFill>
              </a:rPr>
              <a:t> with </a:t>
            </a:r>
            <a:r>
              <a:rPr b="1" lang="en-US" sz="1700">
                <a:solidFill>
                  <a:srgbClr val="F76902"/>
                </a:solidFill>
              </a:rPr>
              <a:t>open-ended natural language questions</a:t>
            </a:r>
            <a:r>
              <a:rPr lang="en-US" sz="1700">
                <a:solidFill>
                  <a:schemeClr val="dk1"/>
                </a:solidFill>
              </a:rPr>
              <a:t>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-Contains </a:t>
            </a:r>
            <a:r>
              <a:rPr b="1" lang="en-US" sz="1700">
                <a:solidFill>
                  <a:srgbClr val="F76902"/>
                </a:solidFill>
              </a:rPr>
              <a:t>204K images</a:t>
            </a:r>
            <a:r>
              <a:rPr lang="en-US" sz="1700">
                <a:solidFill>
                  <a:schemeClr val="dk1"/>
                </a:solidFill>
              </a:rPr>
              <a:t> (from MS-COCO and synthetic scenes) and </a:t>
            </a:r>
            <a:r>
              <a:rPr b="1" lang="en-US" sz="1700">
                <a:solidFill>
                  <a:srgbClr val="F76902"/>
                </a:solidFill>
              </a:rPr>
              <a:t>760K questions</a:t>
            </a:r>
            <a:r>
              <a:rPr lang="en-US" sz="1700">
                <a:solidFill>
                  <a:schemeClr val="dk1"/>
                </a:solidFill>
              </a:rPr>
              <a:t> with </a:t>
            </a:r>
            <a:r>
              <a:rPr b="1" lang="en-US" sz="1700">
                <a:solidFill>
                  <a:srgbClr val="F76902"/>
                </a:solidFill>
              </a:rPr>
              <a:t>10 human answers per question</a:t>
            </a:r>
            <a:r>
              <a:rPr lang="en-US" sz="1700">
                <a:solidFill>
                  <a:srgbClr val="F76902"/>
                </a:solidFill>
              </a:rPr>
              <a:t>.</a:t>
            </a:r>
            <a:endParaRPr sz="1700">
              <a:solidFill>
                <a:srgbClr val="F7690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5eef9c6b8_0_278"/>
          <p:cNvSpPr txBox="1"/>
          <p:nvPr>
            <p:ph type="ctrTitle"/>
          </p:nvPr>
        </p:nvSpPr>
        <p:spPr>
          <a:xfrm>
            <a:off x="3760850" y="2099575"/>
            <a:ext cx="5309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what if models are presented with unanswerable questions?</a:t>
            </a:r>
            <a:endParaRPr/>
          </a:p>
        </p:txBody>
      </p:sp>
      <p:sp>
        <p:nvSpPr>
          <p:cNvPr id="174" name="Google Shape;174;g385eef9c6b8_0_27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5f7f69ecd_0_72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g385f7f69ec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50" y="575600"/>
            <a:ext cx="537210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85f7f69ecd_0_72"/>
          <p:cNvSpPr txBox="1"/>
          <p:nvPr/>
        </p:nvSpPr>
        <p:spPr>
          <a:xfrm>
            <a:off x="2091540" y="1944010"/>
            <a:ext cx="36588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7"/>
              <a:t>Clearly we can see that there are </a:t>
            </a:r>
            <a:r>
              <a:rPr b="1" lang="en-US" sz="2007">
                <a:solidFill>
                  <a:srgbClr val="F76902"/>
                </a:solidFill>
              </a:rPr>
              <a:t>no dogs</a:t>
            </a:r>
            <a:r>
              <a:rPr lang="en-US" sz="2007"/>
              <a:t> in the image but the models might still be presented with something that has </a:t>
            </a:r>
            <a:r>
              <a:rPr b="1" lang="en-US" sz="2007">
                <a:solidFill>
                  <a:srgbClr val="F76902"/>
                </a:solidFill>
              </a:rPr>
              <a:t>no answer</a:t>
            </a:r>
            <a:r>
              <a:rPr lang="en-US" sz="2007"/>
              <a:t>.</a:t>
            </a:r>
            <a:endParaRPr sz="2007"/>
          </a:p>
        </p:txBody>
      </p:sp>
      <p:sp>
        <p:nvSpPr>
          <p:cNvPr id="183" name="Google Shape;183;g385f7f69ecd_0_72"/>
          <p:cNvSpPr txBox="1"/>
          <p:nvPr/>
        </p:nvSpPr>
        <p:spPr>
          <a:xfrm>
            <a:off x="28950" y="5395975"/>
            <a:ext cx="121341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UNK-VQA: A Dataset and a Probe Into the Abstention Ability of Multi-Modal Large Models  </a:t>
            </a:r>
            <a:r>
              <a:rPr lang="en-US" sz="1703"/>
              <a:t>(Yangyang Guo et al), </a:t>
            </a:r>
            <a:r>
              <a:rPr lang="en-US" sz="1703">
                <a:solidFill>
                  <a:schemeClr val="dk1"/>
                </a:solidFill>
              </a:rPr>
              <a:t>IEEE Transactions on Pattern Analysis and Machine Intelligence</a:t>
            </a:r>
            <a:endParaRPr sz="1703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c8bb45211_0_42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g38c8bb45211_0_42"/>
          <p:cNvSpPr txBox="1"/>
          <p:nvPr/>
        </p:nvSpPr>
        <p:spPr>
          <a:xfrm>
            <a:off x="4452775" y="1547700"/>
            <a:ext cx="30063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7"/>
              <a:t>Large Language Model</a:t>
            </a:r>
            <a:endParaRPr sz="2007"/>
          </a:p>
        </p:txBody>
      </p:sp>
      <p:sp>
        <p:nvSpPr>
          <p:cNvPr id="191" name="Google Shape;191;g38c8bb45211_0_42"/>
          <p:cNvSpPr txBox="1"/>
          <p:nvPr/>
        </p:nvSpPr>
        <p:spPr>
          <a:xfrm>
            <a:off x="28950" y="5395975"/>
            <a:ext cx="121341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UNK-VQA: A Dataset and a Probe Into the Abstention Ability of Multi-Modal Large Models  </a:t>
            </a:r>
            <a:r>
              <a:rPr lang="en-US" sz="1703"/>
              <a:t>(Yangyang Guo et al), </a:t>
            </a:r>
            <a:r>
              <a:rPr lang="en-US" sz="1703">
                <a:solidFill>
                  <a:schemeClr val="dk1"/>
                </a:solidFill>
              </a:rPr>
              <a:t>IEEE Transactions on Pattern Analysis and Machine Intelligence</a:t>
            </a:r>
            <a:endParaRPr sz="1703"/>
          </a:p>
        </p:txBody>
      </p:sp>
      <p:sp>
        <p:nvSpPr>
          <p:cNvPr id="192" name="Google Shape;192;g38c8bb45211_0_42"/>
          <p:cNvSpPr/>
          <p:nvPr/>
        </p:nvSpPr>
        <p:spPr>
          <a:xfrm>
            <a:off x="4400325" y="1546650"/>
            <a:ext cx="2962500" cy="53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g38c8bb45211_0_42"/>
          <p:cNvCxnSpPr/>
          <p:nvPr/>
        </p:nvCxnSpPr>
        <p:spPr>
          <a:xfrm>
            <a:off x="3761825" y="1811250"/>
            <a:ext cx="600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g38c8bb4521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25" y="522325"/>
            <a:ext cx="2808894" cy="28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8c8bb45211_0_42"/>
          <p:cNvSpPr/>
          <p:nvPr/>
        </p:nvSpPr>
        <p:spPr>
          <a:xfrm>
            <a:off x="8448200" y="1346850"/>
            <a:ext cx="2435100" cy="93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color of the dog is brown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g38c8bb45211_0_42"/>
          <p:cNvCxnSpPr>
            <a:stCxn id="192" idx="3"/>
            <a:endCxn id="195" idx="1"/>
          </p:cNvCxnSpPr>
          <p:nvPr/>
        </p:nvCxnSpPr>
        <p:spPr>
          <a:xfrm>
            <a:off x="7362825" y="1813800"/>
            <a:ext cx="10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g38c8bb45211_0_42"/>
          <p:cNvSpPr txBox="1"/>
          <p:nvPr/>
        </p:nvSpPr>
        <p:spPr>
          <a:xfrm>
            <a:off x="3175100" y="3814525"/>
            <a:ext cx="63579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do not know how to </a:t>
            </a:r>
            <a:r>
              <a:rPr b="1" lang="en-US" sz="24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abstain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unanswerable dataset because they were </a:t>
            </a:r>
            <a:r>
              <a:rPr b="1" lang="en-US" sz="24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never taught how to do so!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5f7f69ecd_0_47"/>
          <p:cNvSpPr txBox="1"/>
          <p:nvPr>
            <p:ph type="ctrTitle"/>
          </p:nvPr>
        </p:nvSpPr>
        <p:spPr>
          <a:xfrm>
            <a:off x="4586000" y="878025"/>
            <a:ext cx="30201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solution? </a:t>
            </a:r>
            <a:endParaRPr/>
          </a:p>
        </p:txBody>
      </p:sp>
      <p:sp>
        <p:nvSpPr>
          <p:cNvPr id="204" name="Google Shape;204;g385f7f69ecd_0_4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385f7f69ecd_0_47"/>
          <p:cNvSpPr txBox="1"/>
          <p:nvPr>
            <p:ph type="ctrTitle"/>
          </p:nvPr>
        </p:nvSpPr>
        <p:spPr>
          <a:xfrm>
            <a:off x="2500800" y="3196075"/>
            <a:ext cx="75699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solidFill>
                  <a:schemeClr val="dk1"/>
                </a:solidFill>
              </a:rPr>
              <a:t>We need datasets of </a:t>
            </a:r>
            <a:r>
              <a:rPr lang="en-US" sz="2900">
                <a:solidFill>
                  <a:srgbClr val="F76902"/>
                </a:solidFill>
              </a:rPr>
              <a:t>unanswerable question answering</a:t>
            </a:r>
            <a:r>
              <a:rPr b="0" lang="en-US" sz="2900">
                <a:solidFill>
                  <a:schemeClr val="dk1"/>
                </a:solidFill>
              </a:rPr>
              <a:t> and train the models</a:t>
            </a:r>
            <a:r>
              <a:rPr b="0" lang="en-US">
                <a:solidFill>
                  <a:schemeClr val="dk1"/>
                </a:solidFill>
              </a:rPr>
              <a:t> </a:t>
            </a:r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c8bb45211_0_59"/>
          <p:cNvSpPr txBox="1"/>
          <p:nvPr>
            <p:ph type="ctrTitle"/>
          </p:nvPr>
        </p:nvSpPr>
        <p:spPr>
          <a:xfrm>
            <a:off x="4585950" y="310525"/>
            <a:ext cx="30201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Unanswerable Question</a:t>
            </a:r>
            <a:r>
              <a:rPr lang="en-US"/>
              <a:t> </a:t>
            </a:r>
            <a:endParaRPr/>
          </a:p>
        </p:txBody>
      </p:sp>
      <p:sp>
        <p:nvSpPr>
          <p:cNvPr id="212" name="Google Shape;212;g38c8bb45211_0_59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38c8bb45211_0_59"/>
          <p:cNvSpPr txBox="1"/>
          <p:nvPr>
            <p:ph type="ctrTitle"/>
          </p:nvPr>
        </p:nvSpPr>
        <p:spPr>
          <a:xfrm>
            <a:off x="1604175" y="2555350"/>
            <a:ext cx="43476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answer cannot be inferred because the required object, attribute, or relation is </a:t>
            </a:r>
            <a:r>
              <a:rPr lang="en-US" sz="2000">
                <a:solidFill>
                  <a:srgbClr val="F76902"/>
                </a:solidFill>
                <a:latin typeface="Arial"/>
                <a:ea typeface="Arial"/>
                <a:cs typeface="Arial"/>
                <a:sym typeface="Arial"/>
              </a:rPr>
              <a:t>absent from the image</a:t>
            </a:r>
            <a:endParaRPr b="0" sz="4500">
              <a:solidFill>
                <a:srgbClr val="F76902"/>
              </a:solidFill>
            </a:endParaRPr>
          </a:p>
        </p:txBody>
      </p:sp>
      <p:pic>
        <p:nvPicPr>
          <p:cNvPr id="214" name="Google Shape;214;g38c8bb45211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375" y="2009850"/>
            <a:ext cx="3609075" cy="2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8c8bb45211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50" y="4809800"/>
            <a:ext cx="3136125" cy="3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c8bb45211_0_69"/>
          <p:cNvSpPr txBox="1"/>
          <p:nvPr>
            <p:ph type="ctrTitle"/>
          </p:nvPr>
        </p:nvSpPr>
        <p:spPr>
          <a:xfrm>
            <a:off x="4585950" y="310525"/>
            <a:ext cx="30201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Unanswerable Question</a:t>
            </a:r>
            <a:r>
              <a:rPr lang="en-US"/>
              <a:t> </a:t>
            </a:r>
            <a:endParaRPr/>
          </a:p>
        </p:txBody>
      </p:sp>
      <p:sp>
        <p:nvSpPr>
          <p:cNvPr id="222" name="Google Shape;222;g38c8bb45211_0_69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g38c8bb45211_0_69"/>
          <p:cNvSpPr txBox="1"/>
          <p:nvPr>
            <p:ph type="ctrTitle"/>
          </p:nvPr>
        </p:nvSpPr>
        <p:spPr>
          <a:xfrm>
            <a:off x="1604175" y="2555350"/>
            <a:ext cx="43476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 if related objects exist, the information may be </a:t>
            </a:r>
            <a:r>
              <a:rPr lang="en-US" sz="2100">
                <a:solidFill>
                  <a:srgbClr val="F76902"/>
                </a:solidFill>
                <a:latin typeface="Arial"/>
                <a:ea typeface="Arial"/>
                <a:cs typeface="Arial"/>
                <a:sym typeface="Arial"/>
              </a:rPr>
              <a:t>ambiguous or incomplete</a:t>
            </a:r>
            <a:r>
              <a:rPr b="0" lang="en-US" sz="2100">
                <a:solidFill>
                  <a:srgbClr val="F7690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5500">
              <a:solidFill>
                <a:srgbClr val="F76902"/>
              </a:solidFill>
            </a:endParaRPr>
          </a:p>
        </p:txBody>
      </p:sp>
      <p:pic>
        <p:nvPicPr>
          <p:cNvPr id="224" name="Google Shape;224;g38c8bb45211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425" y="1588175"/>
            <a:ext cx="3091600" cy="30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8c8bb45211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550" y="4684750"/>
            <a:ext cx="5008400" cy="6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8bb45211_0_88"/>
          <p:cNvSpPr txBox="1"/>
          <p:nvPr>
            <p:ph type="ctrTitle"/>
          </p:nvPr>
        </p:nvSpPr>
        <p:spPr>
          <a:xfrm>
            <a:off x="4585950" y="2205375"/>
            <a:ext cx="30201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existing datasets?</a:t>
            </a:r>
            <a:r>
              <a:rPr lang="en-US" u="sng"/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232" name="Google Shape;232;g38c8bb45211_0_8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5f7f69ecd_0_110"/>
          <p:cNvSpPr txBox="1"/>
          <p:nvPr>
            <p:ph type="ctrTitle"/>
          </p:nvPr>
        </p:nvSpPr>
        <p:spPr>
          <a:xfrm>
            <a:off x="174651" y="147984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UNK-VQA</a:t>
            </a:r>
            <a:endParaRPr u="sng"/>
          </a:p>
        </p:txBody>
      </p:sp>
      <p:sp>
        <p:nvSpPr>
          <p:cNvPr id="239" name="Google Shape;239;g385f7f69ecd_0_11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385f7f69ecd_0_110"/>
          <p:cNvSpPr txBox="1"/>
          <p:nvPr/>
        </p:nvSpPr>
        <p:spPr>
          <a:xfrm>
            <a:off x="28950" y="5395975"/>
            <a:ext cx="121341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UNK-VQA: A Dataset and a Probe Into the Abstention Ability of Multi-Modal Large Models</a:t>
            </a:r>
            <a:r>
              <a:rPr i="1" lang="en-US" sz="1703"/>
              <a:t>  </a:t>
            </a:r>
            <a:r>
              <a:rPr lang="en-US" sz="1703"/>
              <a:t>(</a:t>
            </a:r>
            <a:r>
              <a:rPr lang="en-US" sz="1703"/>
              <a:t>Yangyang Guo</a:t>
            </a:r>
            <a:r>
              <a:rPr lang="en-US" sz="1703"/>
              <a:t> et al), </a:t>
            </a:r>
            <a:r>
              <a:rPr lang="en-US" sz="1703">
                <a:solidFill>
                  <a:schemeClr val="dk1"/>
                </a:solidFill>
              </a:rPr>
              <a:t>IEEE Transactions on Pattern Analysis and Machine Intelligence</a:t>
            </a:r>
            <a:endParaRPr sz="1703"/>
          </a:p>
        </p:txBody>
      </p:sp>
      <p:pic>
        <p:nvPicPr>
          <p:cNvPr id="241" name="Google Shape;241;g385f7f69ecd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300" y="1177925"/>
            <a:ext cx="5407125" cy="40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85f7f69ecd_0_110"/>
          <p:cNvSpPr txBox="1"/>
          <p:nvPr/>
        </p:nvSpPr>
        <p:spPr>
          <a:xfrm>
            <a:off x="827225" y="1302525"/>
            <a:ext cx="4453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76902"/>
                </a:solidFill>
              </a:rPr>
              <a:t>Word Replacement (T-1):</a:t>
            </a:r>
            <a:r>
              <a:rPr lang="en-US" sz="1600">
                <a:solidFill>
                  <a:schemeClr val="dk1"/>
                </a:solidFill>
              </a:rPr>
              <a:t> swap key nouns in the question</a:t>
            </a:r>
            <a:r>
              <a:rPr lang="en-US" sz="1600">
                <a:solidFill>
                  <a:schemeClr val="dk1"/>
                </a:solidFill>
              </a:rPr>
              <a:t> (e.g., “bridge” → “tunnel”).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76902"/>
                </a:solidFill>
              </a:rPr>
              <a:t>Semantic Negation (T-2):</a:t>
            </a:r>
            <a:r>
              <a:rPr lang="en-US" sz="1600">
                <a:solidFill>
                  <a:schemeClr val="dk1"/>
                </a:solidFill>
              </a:rPr>
              <a:t> add or remove negation words (“is” → “is not”).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76902"/>
                </a:solidFill>
              </a:rPr>
              <a:t>Image Replacement (I-1):</a:t>
            </a:r>
            <a:r>
              <a:rPr lang="en-US" sz="1600">
                <a:solidFill>
                  <a:schemeClr val="dk1"/>
                </a:solidFill>
              </a:rPr>
              <a:t> replace the image with a visually similar one lacking the queried object.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76902"/>
                </a:solidFill>
              </a:rPr>
              <a:t>Object Masking (I-2):</a:t>
            </a:r>
            <a:r>
              <a:rPr lang="en-US" sz="1600">
                <a:solidFill>
                  <a:schemeClr val="dk1"/>
                </a:solidFill>
              </a:rPr>
              <a:t> mask the main object related to the question.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76902"/>
                </a:solidFill>
              </a:rPr>
              <a:t>Object Copy-Move (I-3):</a:t>
            </a:r>
            <a:r>
              <a:rPr lang="en-US" sz="1600">
                <a:solidFill>
                  <a:schemeClr val="dk1"/>
                </a:solidFill>
              </a:rPr>
              <a:t> copy another region over the relevant object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080425" y="1479600"/>
            <a:ext cx="85206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0">
                <a:solidFill>
                  <a:srgbClr val="000000"/>
                </a:solidFill>
              </a:rPr>
              <a:t>When to Say ‘I Don’t Know’: Abstention-Aware Continual Learning for Visual Question Answering</a:t>
            </a:r>
            <a:endParaRPr sz="34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5f7f69ecd_0_53"/>
          <p:cNvSpPr txBox="1"/>
          <p:nvPr>
            <p:ph type="ctrTitle"/>
          </p:nvPr>
        </p:nvSpPr>
        <p:spPr>
          <a:xfrm>
            <a:off x="2260325" y="1343875"/>
            <a:ext cx="75699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300">
                <a:solidFill>
                  <a:schemeClr val="dk1"/>
                </a:solidFill>
              </a:rPr>
              <a:t>Okay, we already have several datasets for unanswerable or irrelevant questions...</a:t>
            </a:r>
            <a:endParaRPr b="0"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300">
                <a:solidFill>
                  <a:schemeClr val="dk1"/>
                </a:solidFill>
              </a:rPr>
              <a:t>But every time a new dataset appears, do we really need to </a:t>
            </a:r>
            <a:r>
              <a:rPr lang="en-US" sz="2300">
                <a:solidFill>
                  <a:srgbClr val="F76902"/>
                </a:solidFill>
              </a:rPr>
              <a:t>retrain</a:t>
            </a:r>
            <a:r>
              <a:rPr b="0" lang="en-US" sz="2300">
                <a:solidFill>
                  <a:schemeClr val="dk1"/>
                </a:solidFill>
              </a:rPr>
              <a:t> the entire </a:t>
            </a:r>
            <a:r>
              <a:rPr lang="en-US" sz="2300">
                <a:solidFill>
                  <a:srgbClr val="F76902"/>
                </a:solidFill>
              </a:rPr>
              <a:t>model from scratch?</a:t>
            </a:r>
            <a:endParaRPr sz="2300">
              <a:solidFill>
                <a:srgbClr val="F76902"/>
              </a:solidFill>
            </a:endParaRPr>
          </a:p>
        </p:txBody>
      </p:sp>
      <p:sp>
        <p:nvSpPr>
          <p:cNvPr id="249" name="Google Shape;249;g385f7f69ecd_0_53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85f7f69ecd_0_53"/>
          <p:cNvSpPr txBox="1"/>
          <p:nvPr/>
        </p:nvSpPr>
        <p:spPr>
          <a:xfrm>
            <a:off x="2438250" y="3529950"/>
            <a:ext cx="707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Can’t we make the model </a:t>
            </a:r>
            <a:r>
              <a:rPr b="1" lang="en-US" sz="22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learn continuously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adapting to new types of unanswerable cases </a:t>
            </a:r>
            <a:r>
              <a:rPr b="1" lang="en-US" sz="22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without forgetting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2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the old ones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?”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5f7f69ecd_0_197"/>
          <p:cNvSpPr txBox="1"/>
          <p:nvPr>
            <p:ph type="ctrTitle"/>
          </p:nvPr>
        </p:nvSpPr>
        <p:spPr>
          <a:xfrm>
            <a:off x="2972125" y="2411075"/>
            <a:ext cx="63387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Continual Learning </a:t>
            </a:r>
            <a:r>
              <a:rPr b="0" lang="en-US">
                <a:solidFill>
                  <a:schemeClr val="dk1"/>
                </a:solidFill>
              </a:rPr>
              <a:t>says hi!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57" name="Google Shape;257;g385f7f69ecd_0_19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5f7f69ecd_0_22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385f7f69ecd_0_220"/>
          <p:cNvSpPr txBox="1"/>
          <p:nvPr>
            <p:ph type="ctrTitle"/>
          </p:nvPr>
        </p:nvSpPr>
        <p:spPr>
          <a:xfrm>
            <a:off x="284450" y="121850"/>
            <a:ext cx="4717200" cy="12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Catastrophic forgetting</a:t>
            </a:r>
            <a:endParaRPr b="0" u="sng">
              <a:solidFill>
                <a:schemeClr val="dk1"/>
              </a:solidFill>
            </a:endParaRPr>
          </a:p>
        </p:txBody>
      </p:sp>
      <p:pic>
        <p:nvPicPr>
          <p:cNvPr id="265" name="Google Shape;265;g385f7f69ecd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88" y="1805000"/>
            <a:ext cx="1555139" cy="1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85f7f69ecd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400" y="1741538"/>
            <a:ext cx="1555139" cy="1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85f7f69ecd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725" y="4269263"/>
            <a:ext cx="1555139" cy="1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85f7f69ecd_0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5" y="1931358"/>
            <a:ext cx="1139100" cy="8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85f7f69ecd_0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025" y="4459071"/>
            <a:ext cx="1139100" cy="8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85f7f69ecd_0_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650" y="1885245"/>
            <a:ext cx="1054200" cy="104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85f7f69ecd_0_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200" y="1805007"/>
            <a:ext cx="1054200" cy="104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85f7f69ecd_0_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4125" y="1802454"/>
            <a:ext cx="1054200" cy="104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85f7f69ecd_0_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6999" y="4349524"/>
            <a:ext cx="998531" cy="104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385f7f69ecd_0_220"/>
          <p:cNvCxnSpPr>
            <a:stCxn id="268" idx="3"/>
          </p:cNvCxnSpPr>
          <p:nvPr/>
        </p:nvCxnSpPr>
        <p:spPr>
          <a:xfrm>
            <a:off x="1635175" y="2344246"/>
            <a:ext cx="2403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g385f7f69ecd_0_220"/>
          <p:cNvCxnSpPr>
            <a:stCxn id="265" idx="3"/>
            <a:endCxn id="270" idx="1"/>
          </p:cNvCxnSpPr>
          <p:nvPr/>
        </p:nvCxnSpPr>
        <p:spPr>
          <a:xfrm>
            <a:off x="3585427" y="2407700"/>
            <a:ext cx="46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g385f7f69ecd_0_220"/>
          <p:cNvCxnSpPr>
            <a:stCxn id="272" idx="3"/>
          </p:cNvCxnSpPr>
          <p:nvPr/>
        </p:nvCxnSpPr>
        <p:spPr>
          <a:xfrm>
            <a:off x="8168325" y="2327453"/>
            <a:ext cx="385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g385f7f69ecd_0_220"/>
          <p:cNvCxnSpPr>
            <a:stCxn id="266" idx="3"/>
          </p:cNvCxnSpPr>
          <p:nvPr/>
        </p:nvCxnSpPr>
        <p:spPr>
          <a:xfrm>
            <a:off x="10177539" y="2344237"/>
            <a:ext cx="194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g385f7f69ecd_0_220"/>
          <p:cNvCxnSpPr>
            <a:stCxn id="269" idx="3"/>
            <a:endCxn id="267" idx="1"/>
          </p:cNvCxnSpPr>
          <p:nvPr/>
        </p:nvCxnSpPr>
        <p:spPr>
          <a:xfrm>
            <a:off x="4625125" y="4871958"/>
            <a:ext cx="6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g385f7f69ecd_0_220"/>
          <p:cNvCxnSpPr>
            <a:stCxn id="267" idx="3"/>
            <a:endCxn id="273" idx="1"/>
          </p:cNvCxnSpPr>
          <p:nvPr/>
        </p:nvCxnSpPr>
        <p:spPr>
          <a:xfrm>
            <a:off x="6804864" y="4871962"/>
            <a:ext cx="45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g385f7f69ecd_0_220"/>
          <p:cNvSpPr txBox="1"/>
          <p:nvPr/>
        </p:nvSpPr>
        <p:spPr>
          <a:xfrm>
            <a:off x="1223650" y="3010400"/>
            <a:ext cx="3258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Learns to classify mail spamming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85f7f69ecd_0_220"/>
          <p:cNvSpPr txBox="1"/>
          <p:nvPr/>
        </p:nvSpPr>
        <p:spPr>
          <a:xfrm>
            <a:off x="7639050" y="2930150"/>
            <a:ext cx="3952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Learns to classify toxic social media post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85f7f69ecd_0_220"/>
          <p:cNvSpPr txBox="1"/>
          <p:nvPr/>
        </p:nvSpPr>
        <p:spPr>
          <a:xfrm>
            <a:off x="4362450" y="5511000"/>
            <a:ext cx="341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Fails to classify mail spamming again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85f7f69ecd_0_220"/>
          <p:cNvSpPr txBox="1"/>
          <p:nvPr/>
        </p:nvSpPr>
        <p:spPr>
          <a:xfrm>
            <a:off x="2236550" y="1205700"/>
            <a:ext cx="813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700" u="sng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85f7f69ecd_0_220"/>
          <p:cNvSpPr txBox="1"/>
          <p:nvPr/>
        </p:nvSpPr>
        <p:spPr>
          <a:xfrm>
            <a:off x="9035925" y="1205700"/>
            <a:ext cx="72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700" u="sng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85f7f69ecd_0_220"/>
          <p:cNvSpPr txBox="1"/>
          <p:nvPr/>
        </p:nvSpPr>
        <p:spPr>
          <a:xfrm>
            <a:off x="5210175" y="3748875"/>
            <a:ext cx="125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After task 2</a:t>
            </a:r>
            <a:endParaRPr b="1" sz="1700" u="sng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5f7f69ecd_0_204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g385f7f69ecd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950" y="2029280"/>
            <a:ext cx="5323250" cy="192848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85f7f69ecd_0_204"/>
          <p:cNvSpPr txBox="1"/>
          <p:nvPr/>
        </p:nvSpPr>
        <p:spPr>
          <a:xfrm>
            <a:off x="0" y="5398700"/>
            <a:ext cx="12129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A Comprehensive Survey of Continual Learning: Theory, Method and Application </a:t>
            </a:r>
            <a:r>
              <a:rPr lang="en-US" sz="1703"/>
              <a:t>(</a:t>
            </a:r>
            <a:r>
              <a:rPr lang="en-US" sz="1703"/>
              <a:t>Liyuan Wang</a:t>
            </a:r>
            <a:r>
              <a:rPr lang="en-US" sz="1703"/>
              <a:t> et al), IEEE Transactions on Pattern Analysis and Machine Intelligence</a:t>
            </a:r>
            <a:endParaRPr sz="1703"/>
          </a:p>
        </p:txBody>
      </p:sp>
      <p:sp>
        <p:nvSpPr>
          <p:cNvPr id="294" name="Google Shape;294;g385f7f69ecd_0_204"/>
          <p:cNvSpPr txBox="1"/>
          <p:nvPr/>
        </p:nvSpPr>
        <p:spPr>
          <a:xfrm>
            <a:off x="884925" y="1462025"/>
            <a:ext cx="4232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</a:t>
            </a:r>
            <a:r>
              <a:rPr lang="en-US" sz="1700">
                <a:solidFill>
                  <a:schemeClr val="dk1"/>
                </a:solidFill>
              </a:rPr>
              <a:t>In Continual Learning, a model learns </a:t>
            </a:r>
            <a:r>
              <a:rPr b="1" lang="en-US" sz="1700">
                <a:solidFill>
                  <a:srgbClr val="F76902"/>
                </a:solidFill>
              </a:rPr>
              <a:t>tasks sequentially over time</a:t>
            </a:r>
            <a:r>
              <a:rPr lang="en-US" sz="1700">
                <a:solidFill>
                  <a:schemeClr val="dk1"/>
                </a:solidFill>
              </a:rPr>
              <a:t>,</a:t>
            </a:r>
            <a:r>
              <a:rPr lang="en-US" sz="1700">
                <a:solidFill>
                  <a:schemeClr val="dk1"/>
                </a:solidFill>
              </a:rPr>
              <a:t> just like humans.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-Each new task arrives </a:t>
            </a:r>
            <a:r>
              <a:rPr b="1" lang="en-US" sz="1700">
                <a:solidFill>
                  <a:srgbClr val="F76902"/>
                </a:solidFill>
              </a:rPr>
              <a:t>one at a time</a:t>
            </a:r>
            <a:r>
              <a:rPr lang="en-US" sz="1700">
                <a:solidFill>
                  <a:schemeClr val="dk1"/>
                </a:solidFill>
              </a:rPr>
              <a:t>, under </a:t>
            </a:r>
            <a:r>
              <a:rPr b="1" lang="en-US" sz="1700">
                <a:solidFill>
                  <a:srgbClr val="F76902"/>
                </a:solidFill>
              </a:rPr>
              <a:t>limited resources</a:t>
            </a:r>
            <a:r>
              <a:rPr lang="en-US" sz="1700">
                <a:solidFill>
                  <a:schemeClr val="dk1"/>
                </a:solidFill>
              </a:rPr>
              <a:t> (no access to all past data).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-The goal: </a:t>
            </a:r>
            <a:r>
              <a:rPr b="1" lang="en-US" sz="1700">
                <a:solidFill>
                  <a:srgbClr val="F76902"/>
                </a:solidFill>
              </a:rPr>
              <a:t>learn new knowledge (Task B, C)</a:t>
            </a:r>
            <a:r>
              <a:rPr lang="en-US" sz="1700">
                <a:solidFill>
                  <a:schemeClr val="dk1"/>
                </a:solidFill>
              </a:rPr>
              <a:t> </a:t>
            </a:r>
            <a:r>
              <a:rPr b="1" lang="en-US" sz="1700">
                <a:solidFill>
                  <a:srgbClr val="F76902"/>
                </a:solidFill>
              </a:rPr>
              <a:t>without forgetting</a:t>
            </a:r>
            <a:r>
              <a:rPr lang="en-US" sz="1700">
                <a:solidFill>
                  <a:schemeClr val="dk1"/>
                </a:solidFill>
              </a:rPr>
              <a:t> what was learned before </a:t>
            </a:r>
            <a:r>
              <a:rPr b="1" lang="en-US" sz="1700">
                <a:solidFill>
                  <a:srgbClr val="F76902"/>
                </a:solidFill>
              </a:rPr>
              <a:t>(Task A)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5f7f69ecd_0_244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g385f7f69ecd_0_244"/>
          <p:cNvSpPr txBox="1"/>
          <p:nvPr/>
        </p:nvSpPr>
        <p:spPr>
          <a:xfrm>
            <a:off x="0" y="5398700"/>
            <a:ext cx="12129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A Comprehensive Survey of Continual Learning: Theory, Method and Application </a:t>
            </a:r>
            <a:r>
              <a:rPr lang="en-US" sz="1703"/>
              <a:t>(Liyuan Wang et al), IEEE Transactions on Pattern Analysis and Machine Intelligence</a:t>
            </a:r>
            <a:endParaRPr sz="1703"/>
          </a:p>
        </p:txBody>
      </p:sp>
      <p:pic>
        <p:nvPicPr>
          <p:cNvPr id="302" name="Google Shape;302;g385f7f69ecd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85375"/>
            <a:ext cx="5182249" cy="29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85f7f69ecd_0_244"/>
          <p:cNvSpPr txBox="1"/>
          <p:nvPr>
            <p:ph type="ctrTitle"/>
          </p:nvPr>
        </p:nvSpPr>
        <p:spPr>
          <a:xfrm>
            <a:off x="175675" y="140900"/>
            <a:ext cx="5662500" cy="12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Stability–Plasticity Dilemma</a:t>
            </a:r>
            <a:endParaRPr b="0" u="sng">
              <a:solidFill>
                <a:schemeClr val="dk1"/>
              </a:solidFill>
            </a:endParaRPr>
          </a:p>
        </p:txBody>
      </p:sp>
      <p:sp>
        <p:nvSpPr>
          <p:cNvPr id="304" name="Google Shape;304;g385f7f69ecd_0_244"/>
          <p:cNvSpPr txBox="1"/>
          <p:nvPr/>
        </p:nvSpPr>
        <p:spPr>
          <a:xfrm>
            <a:off x="310225" y="1605875"/>
            <a:ext cx="50523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Stability</a:t>
            </a:r>
            <a:r>
              <a:rPr lang="en-US" sz="1500">
                <a:solidFill>
                  <a:schemeClr val="dk1"/>
                </a:solidFill>
              </a:rPr>
              <a:t> → Preserve what’s already learned (avoid forgetting).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Plasticity</a:t>
            </a:r>
            <a:r>
              <a:rPr lang="en-US" sz="1500">
                <a:solidFill>
                  <a:srgbClr val="F76902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→ Adapt quickly to new information or tasks.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In Continual Learning, we need both — but </a:t>
            </a:r>
            <a:r>
              <a:rPr b="1" lang="en-US" sz="1500">
                <a:solidFill>
                  <a:srgbClr val="F76902"/>
                </a:solidFill>
              </a:rPr>
              <a:t>too much of one harms the other.</a:t>
            </a:r>
            <a:br>
              <a:rPr b="1"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High stability → model can’t learn new tasks (rigid).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High plasticity → model forgets old tasks (catastrophic forgetting).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5f7f69ecd_0_268"/>
          <p:cNvSpPr txBox="1"/>
          <p:nvPr>
            <p:ph type="ctrTitle"/>
          </p:nvPr>
        </p:nvSpPr>
        <p:spPr>
          <a:xfrm>
            <a:off x="4672550" y="2035950"/>
            <a:ext cx="28470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Continual Learning in VQA</a:t>
            </a:r>
            <a:endParaRPr/>
          </a:p>
        </p:txBody>
      </p:sp>
      <p:sp>
        <p:nvSpPr>
          <p:cNvPr id="311" name="Google Shape;311;g385f7f69ecd_0_26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5f7f69ecd_0_291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85f7f69ecd_0_291"/>
          <p:cNvSpPr txBox="1"/>
          <p:nvPr>
            <p:ph type="ctrTitle"/>
          </p:nvPr>
        </p:nvSpPr>
        <p:spPr>
          <a:xfrm>
            <a:off x="206576" y="120409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CL-Cross VQA</a:t>
            </a:r>
            <a:endParaRPr u="sng"/>
          </a:p>
        </p:txBody>
      </p:sp>
      <p:sp>
        <p:nvSpPr>
          <p:cNvPr id="319" name="Google Shape;319;g385f7f69ecd_0_291"/>
          <p:cNvSpPr txBox="1"/>
          <p:nvPr/>
        </p:nvSpPr>
        <p:spPr>
          <a:xfrm>
            <a:off x="-6" y="5687250"/>
            <a:ext cx="12129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CL-Cross VQA: A Continual Learning Benchmark for Cross-Domain Visual Question Answering</a:t>
            </a:r>
            <a:r>
              <a:rPr i="1" lang="en-US" sz="1703"/>
              <a:t> </a:t>
            </a:r>
            <a:r>
              <a:rPr lang="en-US" sz="1703"/>
              <a:t>(Xi Zhang et al), WACV2025</a:t>
            </a:r>
            <a:endParaRPr sz="1703"/>
          </a:p>
        </p:txBody>
      </p:sp>
      <p:pic>
        <p:nvPicPr>
          <p:cNvPr id="320" name="Google Shape;320;g385f7f69ecd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521700"/>
            <a:ext cx="5416024" cy="498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85f7f69ecd_0_291"/>
          <p:cNvSpPr txBox="1"/>
          <p:nvPr/>
        </p:nvSpPr>
        <p:spPr>
          <a:xfrm>
            <a:off x="304800" y="1849738"/>
            <a:ext cx="4962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</a:t>
            </a:r>
            <a:r>
              <a:rPr lang="en-US" sz="1700">
                <a:solidFill>
                  <a:schemeClr val="dk1"/>
                </a:solidFill>
              </a:rPr>
              <a:t>Introduces </a:t>
            </a:r>
            <a:r>
              <a:rPr b="1" lang="en-US" sz="1700">
                <a:solidFill>
                  <a:srgbClr val="F76902"/>
                </a:solidFill>
              </a:rPr>
              <a:t>CL-CrossVQA</a:t>
            </a:r>
            <a:r>
              <a:rPr lang="en-US" sz="1700">
                <a:solidFill>
                  <a:schemeClr val="dk1"/>
                </a:solidFill>
              </a:rPr>
              <a:t>, the </a:t>
            </a:r>
            <a:r>
              <a:rPr b="1" lang="en-US" sz="1700">
                <a:solidFill>
                  <a:srgbClr val="F76902"/>
                </a:solidFill>
              </a:rPr>
              <a:t>first benchmark</a:t>
            </a:r>
            <a:r>
              <a:rPr lang="en-US" sz="1700">
                <a:solidFill>
                  <a:srgbClr val="F76902"/>
                </a:solidFill>
              </a:rPr>
              <a:t> for </a:t>
            </a:r>
            <a:r>
              <a:rPr b="1" lang="en-US" sz="1700">
                <a:solidFill>
                  <a:srgbClr val="F76902"/>
                </a:solidFill>
              </a:rPr>
              <a:t>cross-domain continual learning in VQA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lang="en-US" sz="1700">
                <a:solidFill>
                  <a:schemeClr val="dk1"/>
                </a:solidFill>
              </a:rPr>
              <a:t>where a model learns to answer questions from multiple, very different domains.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-Tries</a:t>
            </a:r>
            <a:r>
              <a:rPr lang="en-US" sz="1700">
                <a:solidFill>
                  <a:schemeClr val="dk1"/>
                </a:solidFill>
              </a:rPr>
              <a:t> to understand </a:t>
            </a:r>
            <a:r>
              <a:rPr b="1" lang="en-US" sz="1700">
                <a:solidFill>
                  <a:srgbClr val="F76902"/>
                </a:solidFill>
              </a:rPr>
              <a:t>how multimodal models forget</a:t>
            </a:r>
            <a:r>
              <a:rPr lang="en-US" sz="1700">
                <a:solidFill>
                  <a:schemeClr val="dk1"/>
                </a:solidFill>
              </a:rPr>
              <a:t> when shifting domains and how different CL strategies mitigate forgetting.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c8bb45211_0_176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g38c8bb45211_0_176"/>
          <p:cNvSpPr txBox="1"/>
          <p:nvPr>
            <p:ph type="ctrTitle"/>
          </p:nvPr>
        </p:nvSpPr>
        <p:spPr>
          <a:xfrm>
            <a:off x="711400" y="272800"/>
            <a:ext cx="110043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But… training models for unanswerable questions in a continual learning setting has never been done before!</a:t>
            </a:r>
            <a:endParaRPr/>
          </a:p>
        </p:txBody>
      </p:sp>
      <p:sp>
        <p:nvSpPr>
          <p:cNvPr id="329" name="Google Shape;329;g38c8bb45211_0_176"/>
          <p:cNvSpPr/>
          <p:nvPr/>
        </p:nvSpPr>
        <p:spPr>
          <a:xfrm>
            <a:off x="3008275" y="2057125"/>
            <a:ext cx="2638500" cy="2238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Unanswerable Question Answering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8c8bb45211_0_176"/>
          <p:cNvSpPr/>
          <p:nvPr/>
        </p:nvSpPr>
        <p:spPr>
          <a:xfrm>
            <a:off x="6545325" y="2057125"/>
            <a:ext cx="2638500" cy="2238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Continual Learning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8c8bb45211_0_176"/>
          <p:cNvSpPr/>
          <p:nvPr/>
        </p:nvSpPr>
        <p:spPr>
          <a:xfrm>
            <a:off x="5646775" y="2752375"/>
            <a:ext cx="847800" cy="8478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38c8bb45211_0_176"/>
          <p:cNvSpPr txBox="1"/>
          <p:nvPr>
            <p:ph type="ctrTitle"/>
          </p:nvPr>
        </p:nvSpPr>
        <p:spPr>
          <a:xfrm>
            <a:off x="711400" y="4149475"/>
            <a:ext cx="110043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we combine these two ideas?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c8bb45211_0_193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g38c8bb45211_0_193"/>
          <p:cNvSpPr txBox="1"/>
          <p:nvPr>
            <p:ph type="ctrTitle"/>
          </p:nvPr>
        </p:nvSpPr>
        <p:spPr>
          <a:xfrm>
            <a:off x="0" y="95250"/>
            <a:ext cx="4229100" cy="86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Research Motivation</a:t>
            </a:r>
            <a:endParaRPr u="sng"/>
          </a:p>
        </p:txBody>
      </p:sp>
      <p:sp>
        <p:nvSpPr>
          <p:cNvPr id="340" name="Google Shape;340;g38c8bb45211_0_193"/>
          <p:cNvSpPr txBox="1"/>
          <p:nvPr/>
        </p:nvSpPr>
        <p:spPr>
          <a:xfrm>
            <a:off x="1152525" y="857250"/>
            <a:ext cx="9296400" cy="4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F76902"/>
                </a:solidFill>
              </a:rPr>
              <a:t>Static training doesn’t scale: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Current abstention models must be retrained from scratch for every dataset. That’s inefficient and causes </a:t>
            </a:r>
            <a:r>
              <a:rPr b="1" lang="en-US" sz="1800">
                <a:solidFill>
                  <a:schemeClr val="dk1"/>
                </a:solidFill>
              </a:rPr>
              <a:t>forgetting</a:t>
            </a:r>
            <a:r>
              <a:rPr lang="en-US" sz="1800">
                <a:solidFill>
                  <a:schemeClr val="dk1"/>
                </a:solidFill>
              </a:rPr>
              <a:t> of previously learned abstention behaviors.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F76902"/>
                </a:solidFill>
              </a:rPr>
              <a:t>Need to balance learning and forgetting: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Models should </a:t>
            </a:r>
            <a:r>
              <a:rPr b="1" lang="en-US" sz="1800">
                <a:solidFill>
                  <a:schemeClr val="dk1"/>
                </a:solidFill>
              </a:rPr>
              <a:t>retain old abstention reasoning</a:t>
            </a:r>
            <a:r>
              <a:rPr lang="en-US" sz="1800">
                <a:solidFill>
                  <a:schemeClr val="dk1"/>
                </a:solidFill>
              </a:rPr>
              <a:t> while adapting to new unanswerable patterns.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F76902"/>
                </a:solidFill>
              </a:rPr>
              <a:t>Trustworthy AI: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As tasks evolve, being able to </a:t>
            </a:r>
            <a:r>
              <a:rPr b="1" lang="en-US" sz="1800">
                <a:solidFill>
                  <a:schemeClr val="dk1"/>
                </a:solidFill>
              </a:rPr>
              <a:t>detect when not to answer</a:t>
            </a:r>
            <a:r>
              <a:rPr lang="en-US" sz="1800">
                <a:solidFill>
                  <a:schemeClr val="dk1"/>
                </a:solidFill>
              </a:rPr>
              <a:t> ensures robustness and reliability.</a:t>
            </a:r>
            <a:br>
              <a:rPr i="1" lang="en-US" sz="1800">
                <a:solidFill>
                  <a:schemeClr val="dk1"/>
                </a:solidFill>
              </a:rPr>
            </a:b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4.</a:t>
            </a:r>
            <a:r>
              <a:rPr b="1" lang="en-US" sz="1800">
                <a:solidFill>
                  <a:srgbClr val="F76902"/>
                </a:solidFill>
              </a:rPr>
              <a:t>    </a:t>
            </a:r>
            <a:r>
              <a:rPr b="1" lang="en-US" sz="1800">
                <a:solidFill>
                  <a:srgbClr val="F76902"/>
                </a:solidFill>
              </a:rPr>
              <a:t>Goal: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Build VQA systems that learn to abstain continually.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85f7f69ecd_0_318"/>
          <p:cNvSpPr txBox="1"/>
          <p:nvPr>
            <p:ph type="ctrTitle"/>
          </p:nvPr>
        </p:nvSpPr>
        <p:spPr>
          <a:xfrm>
            <a:off x="4672550" y="2035950"/>
            <a:ext cx="28470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Research</a:t>
            </a:r>
            <a:endParaRPr/>
          </a:p>
        </p:txBody>
      </p:sp>
      <p:sp>
        <p:nvSpPr>
          <p:cNvPr id="347" name="Google Shape;347;g385f7f69ecd_0_31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5eef9c6b8_0_2"/>
          <p:cNvSpPr txBox="1"/>
          <p:nvPr/>
        </p:nvSpPr>
        <p:spPr>
          <a:xfrm>
            <a:off x="2080425" y="1479600"/>
            <a:ext cx="85206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0">
                <a:solidFill>
                  <a:srgbClr val="000000"/>
                </a:solidFill>
              </a:rPr>
              <a:t>When to Say ‘I Don’t Know’: </a:t>
            </a:r>
            <a:r>
              <a:rPr lang="en-US" sz="3480" u="sng">
                <a:solidFill>
                  <a:srgbClr val="000000"/>
                </a:solidFill>
              </a:rPr>
              <a:t>Abstention-Aware</a:t>
            </a:r>
            <a:r>
              <a:rPr lang="en-US" sz="3480">
                <a:solidFill>
                  <a:srgbClr val="000000"/>
                </a:solidFill>
              </a:rPr>
              <a:t> </a:t>
            </a:r>
            <a:r>
              <a:rPr lang="en-US" sz="3480" u="sng">
                <a:solidFill>
                  <a:srgbClr val="000000"/>
                </a:solidFill>
              </a:rPr>
              <a:t>Continual Learning</a:t>
            </a:r>
            <a:r>
              <a:rPr lang="en-US" sz="3480">
                <a:solidFill>
                  <a:srgbClr val="000000"/>
                </a:solidFill>
              </a:rPr>
              <a:t> for </a:t>
            </a:r>
            <a:r>
              <a:rPr lang="en-US" sz="3480" u="sng">
                <a:solidFill>
                  <a:srgbClr val="000000"/>
                </a:solidFill>
              </a:rPr>
              <a:t>Visual Question Answering</a:t>
            </a:r>
            <a:endParaRPr sz="3480" u="sng">
              <a:solidFill>
                <a:srgbClr val="000000"/>
              </a:solidFill>
            </a:endParaRPr>
          </a:p>
        </p:txBody>
      </p:sp>
      <p:sp>
        <p:nvSpPr>
          <p:cNvPr id="90" name="Google Shape;90;g385eef9c6b8_0_2"/>
          <p:cNvSpPr txBox="1"/>
          <p:nvPr/>
        </p:nvSpPr>
        <p:spPr>
          <a:xfrm rot="1653808">
            <a:off x="8300892" y="881535"/>
            <a:ext cx="3480208" cy="888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many jargons!</a:t>
            </a:r>
            <a:endParaRPr sz="2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5f7f69ecd_0_23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g385f7f69ecd_0_237"/>
          <p:cNvSpPr txBox="1"/>
          <p:nvPr>
            <p:ph type="ctrTitle"/>
          </p:nvPr>
        </p:nvSpPr>
        <p:spPr>
          <a:xfrm>
            <a:off x="206576" y="120409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LLaVA architecture</a:t>
            </a:r>
            <a:endParaRPr u="sng"/>
          </a:p>
        </p:txBody>
      </p:sp>
      <p:pic>
        <p:nvPicPr>
          <p:cNvPr id="355" name="Google Shape;355;g385f7f69ecd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75" y="47350"/>
            <a:ext cx="5629276" cy="61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85f7f69ecd_0_237"/>
          <p:cNvSpPr txBox="1"/>
          <p:nvPr/>
        </p:nvSpPr>
        <p:spPr>
          <a:xfrm>
            <a:off x="285750" y="2583163"/>
            <a:ext cx="496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-We take the LLaVA model first as our base model where we will be </a:t>
            </a:r>
            <a:r>
              <a:rPr lang="en-US" sz="1700">
                <a:solidFill>
                  <a:schemeClr val="dk1"/>
                </a:solidFill>
              </a:rPr>
              <a:t>applying</a:t>
            </a:r>
            <a:r>
              <a:rPr lang="en-US" sz="1700">
                <a:solidFill>
                  <a:schemeClr val="dk1"/>
                </a:solidFill>
              </a:rPr>
              <a:t> both </a:t>
            </a:r>
            <a:r>
              <a:rPr b="1" lang="en-US" sz="1700">
                <a:solidFill>
                  <a:srgbClr val="F76902"/>
                </a:solidFill>
              </a:rPr>
              <a:t>continual</a:t>
            </a:r>
            <a:r>
              <a:rPr lang="en-US" sz="1700">
                <a:solidFill>
                  <a:schemeClr val="dk1"/>
                </a:solidFill>
              </a:rPr>
              <a:t> and </a:t>
            </a:r>
            <a:r>
              <a:rPr b="1" lang="en-US" sz="1700">
                <a:solidFill>
                  <a:srgbClr val="F76902"/>
                </a:solidFill>
              </a:rPr>
              <a:t>abstention methods</a:t>
            </a:r>
            <a:r>
              <a:rPr lang="en-US" sz="1700">
                <a:solidFill>
                  <a:schemeClr val="dk1"/>
                </a:solidFill>
              </a:rPr>
              <a:t> on it and train on datasets.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c8bb45211_0_23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g38c8bb45211_0_237"/>
          <p:cNvSpPr txBox="1"/>
          <p:nvPr>
            <p:ph type="ctrTitle"/>
          </p:nvPr>
        </p:nvSpPr>
        <p:spPr>
          <a:xfrm>
            <a:off x="239051" y="-346316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Continual Learning Methods</a:t>
            </a:r>
            <a:endParaRPr u="sng"/>
          </a:p>
        </p:txBody>
      </p:sp>
      <p:sp>
        <p:nvSpPr>
          <p:cNvPr id="364" name="Google Shape;364;g38c8bb45211_0_237"/>
          <p:cNvSpPr txBox="1"/>
          <p:nvPr/>
        </p:nvSpPr>
        <p:spPr>
          <a:xfrm>
            <a:off x="239050" y="774500"/>
            <a:ext cx="109623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Applying these continual learning methods to LLaVA base model.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Zero Shot</a:t>
            </a:r>
            <a:r>
              <a:rPr lang="en-US" sz="1700">
                <a:solidFill>
                  <a:schemeClr val="dk1"/>
                </a:solidFill>
              </a:rPr>
              <a:t>-</a:t>
            </a:r>
            <a:r>
              <a:rPr lang="en-US" sz="1700">
                <a:solidFill>
                  <a:schemeClr val="dk1"/>
                </a:solidFill>
              </a:rPr>
              <a:t>&gt; Each dataset will be given to the model without any prior training.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Sequential Process </a:t>
            </a:r>
            <a:r>
              <a:rPr lang="en-US" sz="1700">
                <a:solidFill>
                  <a:schemeClr val="dk1"/>
                </a:solidFill>
              </a:rPr>
              <a:t>-&gt; Sequentially train the model with different datasets.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Experience Replay</a:t>
            </a:r>
            <a:r>
              <a:rPr b="1"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-&gt; </a:t>
            </a:r>
            <a:r>
              <a:rPr lang="en-US" sz="1700">
                <a:solidFill>
                  <a:schemeClr val="dk1"/>
                </a:solidFill>
              </a:rPr>
              <a:t>Stores a small memory buffer of samples from previous tasks and replays them during new training.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Dark Experience Replay</a:t>
            </a:r>
            <a:r>
              <a:rPr b="1"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-&gt; </a:t>
            </a:r>
            <a:r>
              <a:rPr lang="en-US" sz="1700">
                <a:solidFill>
                  <a:schemeClr val="dk1"/>
                </a:solidFill>
              </a:rPr>
              <a:t>Adds knowledge distillation loss between old and new model outputs to preserve old behavior while replaying samples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Dark Experience Replay Plus Plus</a:t>
            </a:r>
            <a:r>
              <a:rPr b="1"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-&gt; </a:t>
            </a:r>
            <a:r>
              <a:rPr lang="en-US" sz="1700">
                <a:solidFill>
                  <a:schemeClr val="dk1"/>
                </a:solidFill>
              </a:rPr>
              <a:t>Extension of DER that combines cross-entropy loss (for current tasks) + distillation loss (for old tasks) during replay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Elastic Weight Consolidation</a:t>
            </a:r>
            <a:r>
              <a:rPr b="1"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-&gt; </a:t>
            </a:r>
            <a:r>
              <a:rPr lang="en-US" sz="1700">
                <a:solidFill>
                  <a:schemeClr val="dk1"/>
                </a:solidFill>
              </a:rPr>
              <a:t>Penalizes changes to important parameters from previous tasks using the Fisher information matrix.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Memory Aware Synapses</a:t>
            </a:r>
            <a:r>
              <a:rPr b="1"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-&gt; Similar to EWC, but measures parameter importance based on gradient sensitivity to the output function.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c8bb45211_0_263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38c8bb45211_0_263"/>
          <p:cNvSpPr txBox="1"/>
          <p:nvPr>
            <p:ph type="ctrTitle"/>
          </p:nvPr>
        </p:nvSpPr>
        <p:spPr>
          <a:xfrm>
            <a:off x="239051" y="-492741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Abstention Method</a:t>
            </a:r>
            <a:endParaRPr u="sng"/>
          </a:p>
        </p:txBody>
      </p:sp>
      <p:sp>
        <p:nvSpPr>
          <p:cNvPr id="372" name="Google Shape;372;g38c8bb45211_0_263"/>
          <p:cNvSpPr txBox="1"/>
          <p:nvPr/>
        </p:nvSpPr>
        <p:spPr>
          <a:xfrm>
            <a:off x="124750" y="479225"/>
            <a:ext cx="11429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At this points, we have a LLaVA base model, all the datasets that we will training on and lastly, the continual learning methods. Lastly, we may need implement an </a:t>
            </a:r>
            <a:r>
              <a:rPr b="1" lang="en-US" sz="1700">
                <a:solidFill>
                  <a:srgbClr val="F76902"/>
                </a:solidFill>
              </a:rPr>
              <a:t>“Abstention Aware Mechanism”</a:t>
            </a:r>
            <a:r>
              <a:rPr lang="en-US" sz="1700">
                <a:solidFill>
                  <a:schemeClr val="dk1"/>
                </a:solidFill>
              </a:rPr>
              <a:t> inside of LLaVA. 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The main goal is, </a:t>
            </a:r>
            <a:r>
              <a:rPr b="1" lang="en-US" sz="1700">
                <a:solidFill>
                  <a:srgbClr val="F76902"/>
                </a:solidFill>
              </a:rPr>
              <a:t>sending a message to the LLaVA</a:t>
            </a:r>
            <a:r>
              <a:rPr lang="en-US" sz="1700">
                <a:solidFill>
                  <a:schemeClr val="dk1"/>
                </a:solidFill>
              </a:rPr>
              <a:t> so the models knows the question should be avoided answering. I want to introduce a module called </a:t>
            </a:r>
            <a:r>
              <a:rPr b="1" lang="en-US" sz="1700">
                <a:solidFill>
                  <a:srgbClr val="F76902"/>
                </a:solidFill>
              </a:rPr>
              <a:t>“Image Question Relevancy”</a:t>
            </a:r>
            <a:r>
              <a:rPr lang="en-US" sz="1700">
                <a:solidFill>
                  <a:schemeClr val="dk1"/>
                </a:solidFill>
              </a:rPr>
              <a:t> and </a:t>
            </a:r>
            <a:r>
              <a:rPr lang="en-US" sz="1700">
                <a:solidFill>
                  <a:schemeClr val="dk1"/>
                </a:solidFill>
              </a:rPr>
              <a:t>everything</a:t>
            </a:r>
            <a:r>
              <a:rPr lang="en-US" sz="1700">
                <a:solidFill>
                  <a:schemeClr val="dk1"/>
                </a:solidFill>
              </a:rPr>
              <a:t> else stays same.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73" name="Google Shape;373;g38c8bb45211_0_263"/>
          <p:cNvSpPr/>
          <p:nvPr/>
        </p:nvSpPr>
        <p:spPr>
          <a:xfrm>
            <a:off x="7858125" y="1952625"/>
            <a:ext cx="1054200" cy="3615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LLM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8c8bb45211_0_263"/>
          <p:cNvSpPr/>
          <p:nvPr/>
        </p:nvSpPr>
        <p:spPr>
          <a:xfrm>
            <a:off x="9782325" y="2883225"/>
            <a:ext cx="876300" cy="175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Output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8c8bb45211_0_263"/>
          <p:cNvSpPr/>
          <p:nvPr/>
        </p:nvSpPr>
        <p:spPr>
          <a:xfrm>
            <a:off x="6019800" y="4457700"/>
            <a:ext cx="1054200" cy="111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Connector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8c8bb45211_0_263"/>
          <p:cNvSpPr/>
          <p:nvPr/>
        </p:nvSpPr>
        <p:spPr>
          <a:xfrm>
            <a:off x="4019550" y="4457700"/>
            <a:ext cx="1054200" cy="111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Encoder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8c8bb45211_0_263"/>
          <p:cNvSpPr/>
          <p:nvPr/>
        </p:nvSpPr>
        <p:spPr>
          <a:xfrm>
            <a:off x="1724025" y="4457700"/>
            <a:ext cx="1054200" cy="111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38c8bb45211_0_263"/>
          <p:cNvSpPr/>
          <p:nvPr/>
        </p:nvSpPr>
        <p:spPr>
          <a:xfrm>
            <a:off x="1724025" y="2133600"/>
            <a:ext cx="1054200" cy="111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Question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38c8bb45211_0_263"/>
          <p:cNvSpPr/>
          <p:nvPr/>
        </p:nvSpPr>
        <p:spPr>
          <a:xfrm>
            <a:off x="4019550" y="2133600"/>
            <a:ext cx="1285800" cy="111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8c8bb45211_0_263"/>
          <p:cNvSpPr/>
          <p:nvPr/>
        </p:nvSpPr>
        <p:spPr>
          <a:xfrm>
            <a:off x="4019550" y="3295650"/>
            <a:ext cx="1285800" cy="1110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Question Relevancy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g38c8bb45211_0_263"/>
          <p:cNvCxnSpPr>
            <a:stCxn id="378" idx="3"/>
            <a:endCxn id="379" idx="1"/>
          </p:cNvCxnSpPr>
          <p:nvPr/>
        </p:nvCxnSpPr>
        <p:spPr>
          <a:xfrm>
            <a:off x="2778225" y="2688900"/>
            <a:ext cx="124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g38c8bb45211_0_263"/>
          <p:cNvCxnSpPr>
            <a:stCxn id="379" idx="3"/>
          </p:cNvCxnSpPr>
          <p:nvPr/>
        </p:nvCxnSpPr>
        <p:spPr>
          <a:xfrm flipH="1" rot="10800000">
            <a:off x="5305350" y="2686200"/>
            <a:ext cx="2543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g38c8bb45211_0_263"/>
          <p:cNvCxnSpPr>
            <a:stCxn id="378" idx="2"/>
            <a:endCxn id="380" idx="1"/>
          </p:cNvCxnSpPr>
          <p:nvPr/>
        </p:nvCxnSpPr>
        <p:spPr>
          <a:xfrm flipH="1" rot="-5400000">
            <a:off x="2831925" y="2663400"/>
            <a:ext cx="606900" cy="1768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38c8bb45211_0_263"/>
          <p:cNvCxnSpPr>
            <a:stCxn id="377" idx="0"/>
          </p:cNvCxnSpPr>
          <p:nvPr/>
        </p:nvCxnSpPr>
        <p:spPr>
          <a:xfrm rot="-5400000">
            <a:off x="2940075" y="3359250"/>
            <a:ext cx="409500" cy="1787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g38c8bb45211_0_263"/>
          <p:cNvCxnSpPr>
            <a:stCxn id="377" idx="3"/>
            <a:endCxn id="376" idx="1"/>
          </p:cNvCxnSpPr>
          <p:nvPr/>
        </p:nvCxnSpPr>
        <p:spPr>
          <a:xfrm>
            <a:off x="2778225" y="5013000"/>
            <a:ext cx="124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g38c8bb45211_0_263"/>
          <p:cNvCxnSpPr>
            <a:stCxn id="376" idx="3"/>
            <a:endCxn id="375" idx="1"/>
          </p:cNvCxnSpPr>
          <p:nvPr/>
        </p:nvCxnSpPr>
        <p:spPr>
          <a:xfrm>
            <a:off x="5073750" y="5013000"/>
            <a:ext cx="9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g38c8bb45211_0_263"/>
          <p:cNvCxnSpPr>
            <a:stCxn id="375" idx="3"/>
          </p:cNvCxnSpPr>
          <p:nvPr/>
        </p:nvCxnSpPr>
        <p:spPr>
          <a:xfrm>
            <a:off x="7074000" y="5013000"/>
            <a:ext cx="831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g38c8bb45211_0_263"/>
          <p:cNvCxnSpPr>
            <a:stCxn id="373" idx="3"/>
          </p:cNvCxnSpPr>
          <p:nvPr/>
        </p:nvCxnSpPr>
        <p:spPr>
          <a:xfrm>
            <a:off x="8912325" y="3760575"/>
            <a:ext cx="8700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g38c8bb45211_0_263"/>
          <p:cNvCxnSpPr>
            <a:stCxn id="380" idx="3"/>
          </p:cNvCxnSpPr>
          <p:nvPr/>
        </p:nvCxnSpPr>
        <p:spPr>
          <a:xfrm flipH="1" rot="10800000">
            <a:off x="5305350" y="3838650"/>
            <a:ext cx="23622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c8bb45211_0_29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g38c8bb45211_0_290"/>
          <p:cNvSpPr txBox="1"/>
          <p:nvPr>
            <p:ph type="ctrTitle"/>
          </p:nvPr>
        </p:nvSpPr>
        <p:spPr>
          <a:xfrm>
            <a:off x="191426" y="-140316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Image-Question Relevancy Module</a:t>
            </a:r>
            <a:endParaRPr u="sng"/>
          </a:p>
        </p:txBody>
      </p:sp>
      <p:sp>
        <p:nvSpPr>
          <p:cNvPr id="397" name="Google Shape;397;g38c8bb45211_0_290"/>
          <p:cNvSpPr txBox="1"/>
          <p:nvPr/>
        </p:nvSpPr>
        <p:spPr>
          <a:xfrm>
            <a:off x="239050" y="1203160"/>
            <a:ext cx="958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So we want a layer where it learns to send the LLM if the image and question have any relationship or not. Thus, we will be using CLIP model for our case.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98" name="Google Shape;398;g38c8bb45211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225" y="2172760"/>
            <a:ext cx="51149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8c8bb45211_0_290"/>
          <p:cNvSpPr txBox="1"/>
          <p:nvPr/>
        </p:nvSpPr>
        <p:spPr>
          <a:xfrm>
            <a:off x="191425" y="2879550"/>
            <a:ext cx="5115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Example of CLIP model where it tries to get the </a:t>
            </a:r>
            <a:r>
              <a:rPr b="1" lang="en-US" sz="1700">
                <a:solidFill>
                  <a:srgbClr val="F76902"/>
                </a:solidFill>
              </a:rPr>
              <a:t>most relevant image-question pair</a:t>
            </a:r>
            <a:r>
              <a:rPr lang="en-US" sz="1700">
                <a:solidFill>
                  <a:schemeClr val="dk1"/>
                </a:solidFill>
              </a:rPr>
              <a:t>. With this idea, we can also get a relevancy score using the text and image encoder for question and image.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00" name="Google Shape;400;g38c8bb45211_0_290"/>
          <p:cNvSpPr txBox="1"/>
          <p:nvPr/>
        </p:nvSpPr>
        <p:spPr>
          <a:xfrm>
            <a:off x="28950" y="5643625"/>
            <a:ext cx="12134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Learning Transferable Visual Models From Natural Language Supervision</a:t>
            </a:r>
            <a:r>
              <a:rPr i="1" lang="en-US" sz="1703"/>
              <a:t> </a:t>
            </a:r>
            <a:r>
              <a:rPr lang="en-US" sz="1703"/>
              <a:t>(</a:t>
            </a:r>
            <a:r>
              <a:rPr lang="en-US" sz="1703"/>
              <a:t>Alec Radford</a:t>
            </a:r>
            <a:r>
              <a:rPr lang="en-US" sz="1703"/>
              <a:t> et al), PMLR</a:t>
            </a:r>
            <a:endParaRPr sz="1703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c8bb45211_0_325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g38c8bb45211_0_325"/>
          <p:cNvSpPr txBox="1"/>
          <p:nvPr>
            <p:ph type="ctrTitle"/>
          </p:nvPr>
        </p:nvSpPr>
        <p:spPr>
          <a:xfrm>
            <a:off x="191426" y="-140316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Image-Question Relevancy Module</a:t>
            </a:r>
            <a:endParaRPr u="sng"/>
          </a:p>
        </p:txBody>
      </p:sp>
      <p:sp>
        <p:nvSpPr>
          <p:cNvPr id="408" name="Google Shape;408;g38c8bb45211_0_325"/>
          <p:cNvSpPr txBox="1"/>
          <p:nvPr/>
        </p:nvSpPr>
        <p:spPr>
          <a:xfrm>
            <a:off x="239050" y="1203150"/>
            <a:ext cx="1071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Inspired by a model called CLIP-UP where they check if answers with question is relevant or not. We also create a similar module only for “image+question”. 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09" name="Google Shape;409;g38c8bb45211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1979200"/>
            <a:ext cx="6000750" cy="32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8c8bb45211_0_325"/>
          <p:cNvSpPr txBox="1"/>
          <p:nvPr/>
        </p:nvSpPr>
        <p:spPr>
          <a:xfrm>
            <a:off x="28950" y="5643625"/>
            <a:ext cx="12134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CLIP-UP: CLIP-Based Unanswerable Problem Detection for Visual Question Answering </a:t>
            </a:r>
            <a:r>
              <a:rPr lang="en-US" sz="1703"/>
              <a:t>(</a:t>
            </a:r>
            <a:r>
              <a:rPr lang="en-US" sz="1703"/>
              <a:t>Ben Vardi</a:t>
            </a:r>
            <a:r>
              <a:rPr lang="en-US" sz="1703"/>
              <a:t> et al)</a:t>
            </a:r>
            <a:endParaRPr sz="1703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8c8bb45211_0_31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g38c8bb45211_0_310"/>
          <p:cNvSpPr txBox="1"/>
          <p:nvPr>
            <p:ph type="ctrTitle"/>
          </p:nvPr>
        </p:nvSpPr>
        <p:spPr>
          <a:xfrm>
            <a:off x="191426" y="-140316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Image-Question Relevancy Module</a:t>
            </a:r>
            <a:endParaRPr u="sng"/>
          </a:p>
        </p:txBody>
      </p:sp>
      <p:sp>
        <p:nvSpPr>
          <p:cNvPr id="418" name="Google Shape;418;g38c8bb45211_0_310"/>
          <p:cNvSpPr txBox="1"/>
          <p:nvPr/>
        </p:nvSpPr>
        <p:spPr>
          <a:xfrm>
            <a:off x="239050" y="1203160"/>
            <a:ext cx="958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There will be a </a:t>
            </a:r>
            <a:r>
              <a:rPr b="1" lang="en-US" sz="1700">
                <a:solidFill>
                  <a:srgbClr val="F76902"/>
                </a:solidFill>
              </a:rPr>
              <a:t>learnable projection layer</a:t>
            </a:r>
            <a:r>
              <a:rPr lang="en-US" sz="1700">
                <a:solidFill>
                  <a:schemeClr val="dk1"/>
                </a:solidFill>
              </a:rPr>
              <a:t> between getting the similarity score and passing through LLM. 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19" name="Google Shape;419;g38c8bb45211_0_310"/>
          <p:cNvSpPr/>
          <p:nvPr/>
        </p:nvSpPr>
        <p:spPr>
          <a:xfrm>
            <a:off x="2219325" y="2638425"/>
            <a:ext cx="1809600" cy="22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- Question Similarity using CLIP encoders.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38c8bb45211_0_310"/>
          <p:cNvSpPr/>
          <p:nvPr/>
        </p:nvSpPr>
        <p:spPr>
          <a:xfrm>
            <a:off x="4813550" y="2638425"/>
            <a:ext cx="1809600" cy="22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Projection Layer</a:t>
            </a:r>
            <a:endParaRPr b="1" sz="230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8c8bb45211_0_310"/>
          <p:cNvSpPr/>
          <p:nvPr/>
        </p:nvSpPr>
        <p:spPr>
          <a:xfrm>
            <a:off x="8258200" y="2281125"/>
            <a:ext cx="2067000" cy="291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LLM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g38c8bb45211_0_310"/>
          <p:cNvCxnSpPr>
            <a:stCxn id="419" idx="3"/>
            <a:endCxn id="420" idx="1"/>
          </p:cNvCxnSpPr>
          <p:nvPr/>
        </p:nvCxnSpPr>
        <p:spPr>
          <a:xfrm>
            <a:off x="4028925" y="3738525"/>
            <a:ext cx="7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g38c8bb45211_0_310"/>
          <p:cNvCxnSpPr>
            <a:stCxn id="420" idx="3"/>
            <a:endCxn id="421" idx="1"/>
          </p:cNvCxnSpPr>
          <p:nvPr/>
        </p:nvCxnSpPr>
        <p:spPr>
          <a:xfrm>
            <a:off x="6623150" y="3738525"/>
            <a:ext cx="163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Google Shape;424;g38c8bb45211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4070496"/>
            <a:ext cx="485775" cy="5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5f7f69ecd_0_411"/>
          <p:cNvSpPr txBox="1"/>
          <p:nvPr>
            <p:ph type="ctrTitle"/>
          </p:nvPr>
        </p:nvSpPr>
        <p:spPr>
          <a:xfrm>
            <a:off x="4672550" y="2035950"/>
            <a:ext cx="28470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Benchmarks</a:t>
            </a:r>
            <a:endParaRPr/>
          </a:p>
        </p:txBody>
      </p:sp>
      <p:sp>
        <p:nvSpPr>
          <p:cNvPr id="431" name="Google Shape;431;g385f7f69ecd_0_411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c8bb45211_0_367"/>
          <p:cNvSpPr txBox="1"/>
          <p:nvPr>
            <p:ph type="ctrTitle"/>
          </p:nvPr>
        </p:nvSpPr>
        <p:spPr>
          <a:xfrm>
            <a:off x="195875" y="145550"/>
            <a:ext cx="10272000" cy="102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Metrics for CL</a:t>
            </a:r>
            <a:endParaRPr u="sng"/>
          </a:p>
        </p:txBody>
      </p:sp>
      <p:sp>
        <p:nvSpPr>
          <p:cNvPr id="438" name="Google Shape;438;g38c8bb45211_0_36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38c8bb45211_0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1695164"/>
            <a:ext cx="6130300" cy="27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8c8bb45211_0_367"/>
          <p:cNvSpPr txBox="1"/>
          <p:nvPr/>
        </p:nvSpPr>
        <p:spPr>
          <a:xfrm>
            <a:off x="644450" y="1400175"/>
            <a:ext cx="46323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Average Accuracy</a:t>
            </a:r>
            <a:r>
              <a:rPr lang="en-US" sz="1800">
                <a:solidFill>
                  <a:schemeClr val="dk1"/>
                </a:solidFill>
              </a:rPr>
              <a:t> - Measures the overall final performance after learning all tasks sequentially.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Forward Transfer</a:t>
            </a:r>
            <a:r>
              <a:rPr lang="en-US" sz="1800">
                <a:solidFill>
                  <a:schemeClr val="dk1"/>
                </a:solidFill>
              </a:rPr>
              <a:t> - Measures how much learning earlier tasks helps the model learn future tasks faster or better.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Backward Transfer - </a:t>
            </a:r>
            <a:r>
              <a:rPr lang="en-US" sz="1800">
                <a:solidFill>
                  <a:schemeClr val="dk1"/>
                </a:solidFill>
              </a:rPr>
              <a:t>Measures how learning new tasks affects performance on previous tasks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8c8bb45211_0_338"/>
          <p:cNvSpPr txBox="1"/>
          <p:nvPr>
            <p:ph type="ctrTitle"/>
          </p:nvPr>
        </p:nvSpPr>
        <p:spPr>
          <a:xfrm>
            <a:off x="195875" y="145550"/>
            <a:ext cx="10272000" cy="102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Metrics</a:t>
            </a:r>
            <a:r>
              <a:rPr lang="en-US" u="sng"/>
              <a:t> for Unanswerable Questions</a:t>
            </a:r>
            <a:endParaRPr u="sng"/>
          </a:p>
        </p:txBody>
      </p:sp>
      <p:sp>
        <p:nvSpPr>
          <p:cNvPr id="447" name="Google Shape;447;g38c8bb45211_0_33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g38c8bb45211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650" y="887250"/>
            <a:ext cx="5196600" cy="23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8c8bb45211_0_338"/>
          <p:cNvSpPr txBox="1"/>
          <p:nvPr/>
        </p:nvSpPr>
        <p:spPr>
          <a:xfrm>
            <a:off x="28950" y="5643625"/>
            <a:ext cx="12134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Do LLMs Know When to NOT Answer? Investigating Abstention Abilities of Large Language Models </a:t>
            </a:r>
            <a:r>
              <a:rPr lang="en-US" sz="1703"/>
              <a:t>(</a:t>
            </a:r>
            <a:r>
              <a:rPr lang="en-US" sz="1703"/>
              <a:t>Madhusudhan</a:t>
            </a:r>
            <a:r>
              <a:rPr lang="en-US" sz="1703"/>
              <a:t> et al)</a:t>
            </a:r>
            <a:endParaRPr sz="1703"/>
          </a:p>
        </p:txBody>
      </p:sp>
      <p:sp>
        <p:nvSpPr>
          <p:cNvPr id="450" name="Google Shape;450;g38c8bb45211_0_338"/>
          <p:cNvSpPr txBox="1"/>
          <p:nvPr/>
        </p:nvSpPr>
        <p:spPr>
          <a:xfrm>
            <a:off x="395900" y="1623350"/>
            <a:ext cx="4632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For a paper, this confusion Matrix and metrics were used for evaluating models.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TP</a:t>
            </a:r>
            <a:r>
              <a:rPr lang="en-US" sz="1500">
                <a:solidFill>
                  <a:schemeClr val="dk1"/>
                </a:solidFill>
              </a:rPr>
              <a:t> - Answered the answerable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FP</a:t>
            </a:r>
            <a:r>
              <a:rPr lang="en-US" sz="1500">
                <a:solidFill>
                  <a:schemeClr val="dk1"/>
                </a:solidFill>
              </a:rPr>
              <a:t> - Incorrectly answered the answerable.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FN</a:t>
            </a:r>
            <a:r>
              <a:rPr lang="en-US" sz="1500">
                <a:solidFill>
                  <a:schemeClr val="dk1"/>
                </a:solidFill>
              </a:rPr>
              <a:t> - Abstain the answerable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TN</a:t>
            </a:r>
            <a:r>
              <a:rPr lang="en-US" sz="1500">
                <a:solidFill>
                  <a:schemeClr val="dk1"/>
                </a:solidFill>
              </a:rPr>
              <a:t> - Correctly abstaining the unanswerable,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51" name="Google Shape;451;g38c8bb45211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13" y="4524537"/>
            <a:ext cx="27336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8c8bb45211_0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400" y="4468987"/>
            <a:ext cx="17526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8c8bb45211_0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6325" y="4555300"/>
            <a:ext cx="1733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8c8bb45211_0_338"/>
          <p:cNvSpPr txBox="1"/>
          <p:nvPr/>
        </p:nvSpPr>
        <p:spPr>
          <a:xfrm>
            <a:off x="858050" y="3929150"/>
            <a:ext cx="2298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Abstention Rate,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8c8bb45211_0_338"/>
          <p:cNvSpPr txBox="1"/>
          <p:nvPr/>
        </p:nvSpPr>
        <p:spPr>
          <a:xfrm>
            <a:off x="4265875" y="3971913"/>
            <a:ext cx="2991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Answerable Accuracy,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8c8bb45211_0_338"/>
          <p:cNvSpPr txBox="1"/>
          <p:nvPr/>
        </p:nvSpPr>
        <p:spPr>
          <a:xfrm>
            <a:off x="8124750" y="3971925"/>
            <a:ext cx="336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nswerable Accuracy,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c8bb45211_0_350"/>
          <p:cNvSpPr txBox="1"/>
          <p:nvPr>
            <p:ph type="ctrTitle"/>
          </p:nvPr>
        </p:nvSpPr>
        <p:spPr>
          <a:xfrm>
            <a:off x="195876" y="145559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My Proposed Metrics</a:t>
            </a:r>
            <a:endParaRPr u="sng"/>
          </a:p>
        </p:txBody>
      </p:sp>
      <p:sp>
        <p:nvSpPr>
          <p:cNvPr id="463" name="Google Shape;463;g38c8bb45211_0_35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38c8bb45211_0_350"/>
          <p:cNvSpPr txBox="1"/>
          <p:nvPr/>
        </p:nvSpPr>
        <p:spPr>
          <a:xfrm>
            <a:off x="28950" y="5643625"/>
            <a:ext cx="12134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Do LLMs Know When to NOT Answer? Investigating Abstention Abilities of Large Language Models </a:t>
            </a:r>
            <a:r>
              <a:rPr lang="en-US" sz="1703"/>
              <a:t>(Madhusudhan et al)</a:t>
            </a:r>
            <a:endParaRPr sz="1703"/>
          </a:p>
        </p:txBody>
      </p:sp>
      <p:sp>
        <p:nvSpPr>
          <p:cNvPr id="465" name="Google Shape;465;g38c8bb45211_0_350"/>
          <p:cNvSpPr txBox="1"/>
          <p:nvPr/>
        </p:nvSpPr>
        <p:spPr>
          <a:xfrm>
            <a:off x="1400175" y="1228725"/>
            <a:ext cx="85629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want to check how the model has abstains and performs as well, we take all the metrics</a:t>
            </a:r>
            <a:r>
              <a:rPr b="1" lang="en-US" sz="24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account. For this, we can write our metrics as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38c8bb45211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850" y="3429000"/>
            <a:ext cx="75819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8c8bb45211_0_350"/>
          <p:cNvSpPr txBox="1"/>
          <p:nvPr/>
        </p:nvSpPr>
        <p:spPr>
          <a:xfrm>
            <a:off x="1890750" y="2514600"/>
            <a:ext cx="7939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Hallucination Aware Accuracy,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it takes abstention rate, answerable accuracy, unanswerable accuracy into account.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8c8bb45211_0_350"/>
          <p:cNvSpPr txBox="1"/>
          <p:nvPr/>
        </p:nvSpPr>
        <p:spPr>
          <a:xfrm>
            <a:off x="1626500" y="4922075"/>
            <a:ext cx="8939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The same can be done for backward transfer and forward transfer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5eef9c6b8_0_1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g385eef9c6b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92" y="1148064"/>
            <a:ext cx="6489096" cy="35886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85eef9c6b8_0_17"/>
          <p:cNvSpPr txBox="1"/>
          <p:nvPr/>
        </p:nvSpPr>
        <p:spPr>
          <a:xfrm>
            <a:off x="105825" y="5724861"/>
            <a:ext cx="7419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75" lIns="111275" spcFirstLastPara="1" rIns="111275" wrap="square" tIns="111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4"/>
              <a:t>VQA: Visual Question Answering</a:t>
            </a:r>
            <a:r>
              <a:rPr lang="en-US" sz="1704"/>
              <a:t> (Aishwarya Agrawal et al), ICCV 2015</a:t>
            </a:r>
            <a:endParaRPr sz="1704"/>
          </a:p>
        </p:txBody>
      </p:sp>
      <p:sp>
        <p:nvSpPr>
          <p:cNvPr id="99" name="Google Shape;99;g385eef9c6b8_0_17"/>
          <p:cNvSpPr txBox="1"/>
          <p:nvPr/>
        </p:nvSpPr>
        <p:spPr>
          <a:xfrm>
            <a:off x="649550" y="4249575"/>
            <a:ext cx="10604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75" lIns="111275" spcFirstLastPara="1" rIns="111275" wrap="square" tIns="111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4"/>
              <a:t>VQA is a multimodal task that requires a model to answer a </a:t>
            </a:r>
            <a:r>
              <a:rPr b="1" lang="en-US" sz="1704">
                <a:solidFill>
                  <a:srgbClr val="F76902"/>
                </a:solidFill>
              </a:rPr>
              <a:t>natural-language question</a:t>
            </a:r>
            <a:r>
              <a:rPr lang="en-US" sz="1704"/>
              <a:t> about an </a:t>
            </a:r>
            <a:r>
              <a:rPr b="1" lang="en-US" sz="1704">
                <a:solidFill>
                  <a:srgbClr val="F76902"/>
                </a:solidFill>
              </a:rPr>
              <a:t>image</a:t>
            </a:r>
            <a:r>
              <a:rPr lang="en-US" sz="1704"/>
              <a:t>.</a:t>
            </a:r>
            <a:endParaRPr sz="1704"/>
          </a:p>
        </p:txBody>
      </p:sp>
      <p:sp>
        <p:nvSpPr>
          <p:cNvPr id="100" name="Google Shape;100;g385eef9c6b8_0_17"/>
          <p:cNvSpPr txBox="1"/>
          <p:nvPr/>
        </p:nvSpPr>
        <p:spPr>
          <a:xfrm>
            <a:off x="8771346" y="5892740"/>
            <a:ext cx="248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75" lIns="111275" spcFirstLastPara="1" rIns="111275" wrap="square" tIns="111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0">
              <a:solidFill>
                <a:srgbClr val="595959"/>
              </a:solidFill>
            </a:endParaRPr>
          </a:p>
        </p:txBody>
      </p:sp>
      <p:sp>
        <p:nvSpPr>
          <p:cNvPr id="101" name="Google Shape;101;g385eef9c6b8_0_17"/>
          <p:cNvSpPr txBox="1"/>
          <p:nvPr>
            <p:ph type="ctrTitle"/>
          </p:nvPr>
        </p:nvSpPr>
        <p:spPr>
          <a:xfrm>
            <a:off x="0" y="0"/>
            <a:ext cx="11378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Visual Question Answer: Fusion of Vision and Language</a:t>
            </a:r>
            <a:endParaRPr u="sng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5f7f69ecd_0_458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g385f7f69ecd_0_458"/>
          <p:cNvSpPr txBox="1"/>
          <p:nvPr>
            <p:ph type="ctrTitle"/>
          </p:nvPr>
        </p:nvSpPr>
        <p:spPr>
          <a:xfrm>
            <a:off x="3464300" y="1122175"/>
            <a:ext cx="5263500" cy="32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Works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8c8bb45211_0_396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g38c8bb45211_0_396"/>
          <p:cNvSpPr txBox="1"/>
          <p:nvPr>
            <p:ph type="ctrTitle"/>
          </p:nvPr>
        </p:nvSpPr>
        <p:spPr>
          <a:xfrm>
            <a:off x="0" y="0"/>
            <a:ext cx="2152800" cy="7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Timeline</a:t>
            </a:r>
            <a:r>
              <a:rPr lang="en-US"/>
              <a:t>  </a:t>
            </a:r>
            <a:endParaRPr/>
          </a:p>
        </p:txBody>
      </p:sp>
      <p:cxnSp>
        <p:nvCxnSpPr>
          <p:cNvPr id="483" name="Google Shape;483;g38c8bb45211_0_396"/>
          <p:cNvCxnSpPr/>
          <p:nvPr/>
        </p:nvCxnSpPr>
        <p:spPr>
          <a:xfrm>
            <a:off x="50" y="3414750"/>
            <a:ext cx="12192000" cy="28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g38c8bb45211_0_396"/>
          <p:cNvCxnSpPr/>
          <p:nvPr/>
        </p:nvCxnSpPr>
        <p:spPr>
          <a:xfrm rot="10800000">
            <a:off x="1562025" y="2438400"/>
            <a:ext cx="9600" cy="9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g38c8bb45211_0_396"/>
          <p:cNvSpPr/>
          <p:nvPr/>
        </p:nvSpPr>
        <p:spPr>
          <a:xfrm>
            <a:off x="533325" y="14620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Gathered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the codebase for LLaVA and writing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scripts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38c8bb45211_0_396"/>
          <p:cNvCxnSpPr/>
          <p:nvPr/>
        </p:nvCxnSpPr>
        <p:spPr>
          <a:xfrm>
            <a:off x="3000375" y="3448050"/>
            <a:ext cx="9600" cy="11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g38c8bb45211_0_396"/>
          <p:cNvSpPr/>
          <p:nvPr/>
        </p:nvSpPr>
        <p:spPr>
          <a:xfrm>
            <a:off x="2038275" y="46054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Implement CL based methods into baseline model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38c8bb45211_0_396"/>
          <p:cNvCxnSpPr/>
          <p:nvPr/>
        </p:nvCxnSpPr>
        <p:spPr>
          <a:xfrm rot="10800000">
            <a:off x="4635425" y="2438400"/>
            <a:ext cx="9600" cy="9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g38c8bb45211_0_396"/>
          <p:cNvSpPr/>
          <p:nvPr/>
        </p:nvSpPr>
        <p:spPr>
          <a:xfrm>
            <a:off x="3606725" y="14620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Develop a system for image-question similarity score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g38c8bb45211_0_396"/>
          <p:cNvCxnSpPr/>
          <p:nvPr/>
        </p:nvCxnSpPr>
        <p:spPr>
          <a:xfrm>
            <a:off x="6581775" y="3448050"/>
            <a:ext cx="9600" cy="11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g38c8bb45211_0_396"/>
          <p:cNvSpPr/>
          <p:nvPr/>
        </p:nvSpPr>
        <p:spPr>
          <a:xfrm>
            <a:off x="5619675" y="46054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Implement abstention aware system into best CL based method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g38c8bb45211_0_396"/>
          <p:cNvCxnSpPr/>
          <p:nvPr/>
        </p:nvCxnSpPr>
        <p:spPr>
          <a:xfrm rot="10800000">
            <a:off x="8112050" y="2438400"/>
            <a:ext cx="9600" cy="9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g38c8bb45211_0_396"/>
          <p:cNvSpPr/>
          <p:nvPr/>
        </p:nvSpPr>
        <p:spPr>
          <a:xfrm>
            <a:off x="7083350" y="14620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Compare all the systems with our benchmark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g38c8bb45211_0_396"/>
          <p:cNvCxnSpPr/>
          <p:nvPr/>
        </p:nvCxnSpPr>
        <p:spPr>
          <a:xfrm>
            <a:off x="10010775" y="3448050"/>
            <a:ext cx="9600" cy="11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g38c8bb45211_0_396"/>
          <p:cNvSpPr/>
          <p:nvPr/>
        </p:nvSpPr>
        <p:spPr>
          <a:xfrm>
            <a:off x="9048675" y="4605450"/>
            <a:ext cx="2067000" cy="95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Come up with the best CL based abstention aware VQA system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8c8bb45211_0_396"/>
          <p:cNvSpPr/>
          <p:nvPr/>
        </p:nvSpPr>
        <p:spPr>
          <a:xfrm>
            <a:off x="833325" y="1057275"/>
            <a:ext cx="1467000" cy="30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8c8bb45211_0_396"/>
          <p:cNvSpPr/>
          <p:nvPr/>
        </p:nvSpPr>
        <p:spPr>
          <a:xfrm>
            <a:off x="2152800" y="5610225"/>
            <a:ext cx="1952400" cy="43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November - December 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38c8bb45211_0_396"/>
          <p:cNvSpPr/>
          <p:nvPr/>
        </p:nvSpPr>
        <p:spPr>
          <a:xfrm>
            <a:off x="3906725" y="1057275"/>
            <a:ext cx="1467000" cy="30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8c8bb45211_0_396"/>
          <p:cNvSpPr/>
          <p:nvPr/>
        </p:nvSpPr>
        <p:spPr>
          <a:xfrm>
            <a:off x="5819775" y="5610225"/>
            <a:ext cx="1752600" cy="43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January - February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8c8bb45211_0_396"/>
          <p:cNvSpPr/>
          <p:nvPr/>
        </p:nvSpPr>
        <p:spPr>
          <a:xfrm>
            <a:off x="7240550" y="1027125"/>
            <a:ext cx="1752600" cy="36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March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38c8bb45211_0_396"/>
          <p:cNvSpPr/>
          <p:nvPr/>
        </p:nvSpPr>
        <p:spPr>
          <a:xfrm>
            <a:off x="9286950" y="5610225"/>
            <a:ext cx="1752600" cy="43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April</a:t>
            </a:r>
            <a:endParaRPr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c8bb45211_0_39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g38c8bb45211_0_390"/>
          <p:cNvSpPr txBox="1"/>
          <p:nvPr>
            <p:ph type="ctrTitle"/>
          </p:nvPr>
        </p:nvSpPr>
        <p:spPr>
          <a:xfrm>
            <a:off x="3464300" y="1122175"/>
            <a:ext cx="5263500" cy="32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Fin. 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ca1cc25db_0_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g36ca1cc25db_0_0"/>
          <p:cNvSpPr txBox="1"/>
          <p:nvPr>
            <p:ph type="ctrTitle"/>
          </p:nvPr>
        </p:nvSpPr>
        <p:spPr>
          <a:xfrm>
            <a:off x="3464300" y="1122175"/>
            <a:ext cx="5263500" cy="32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Appendix. 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5eef9c6b8_0_154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g385eef9c6b8_0_154"/>
          <p:cNvSpPr txBox="1"/>
          <p:nvPr/>
        </p:nvSpPr>
        <p:spPr>
          <a:xfrm>
            <a:off x="0" y="5424317"/>
            <a:ext cx="1062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rPr i="1" lang="en-US" sz="1707"/>
              <a:t>Making the V in VQA Matter: Elevating the Role of Image Understanding in Visual Question Answering</a:t>
            </a:r>
            <a:endParaRPr i="1" sz="17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7"/>
              <a:t> (Goyal et al), CVPR 2017</a:t>
            </a:r>
            <a:endParaRPr sz="1707"/>
          </a:p>
        </p:txBody>
      </p:sp>
      <p:pic>
        <p:nvPicPr>
          <p:cNvPr id="523" name="Google Shape;523;g385eef9c6b8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424" y="238449"/>
            <a:ext cx="6048350" cy="51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85eef9c6b8_0_154"/>
          <p:cNvSpPr txBox="1"/>
          <p:nvPr/>
        </p:nvSpPr>
        <p:spPr>
          <a:xfrm>
            <a:off x="726015" y="1777123"/>
            <a:ext cx="36588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7"/>
              <a:t>“Specifically, we balance the popular VQA dataset  by </a:t>
            </a:r>
            <a:r>
              <a:rPr b="1" lang="en-US" sz="1707">
                <a:solidFill>
                  <a:srgbClr val="F76902"/>
                </a:solidFill>
              </a:rPr>
              <a:t>collecting complementary images</a:t>
            </a:r>
            <a:r>
              <a:rPr lang="en-US" sz="1707"/>
              <a:t> such that</a:t>
            </a:r>
            <a:endParaRPr sz="17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7"/>
              <a:t>every question in our balanced dataset is associated with</a:t>
            </a:r>
            <a:endParaRPr sz="17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7">
                <a:solidFill>
                  <a:srgbClr val="F76902"/>
                </a:solidFill>
              </a:rPr>
              <a:t>not just a single image, but rather a pair of similar images that result in two different answers</a:t>
            </a:r>
            <a:r>
              <a:rPr lang="en-US" sz="1707"/>
              <a:t> to the question” - Authors</a:t>
            </a:r>
            <a:endParaRPr sz="1707"/>
          </a:p>
        </p:txBody>
      </p:sp>
      <p:sp>
        <p:nvSpPr>
          <p:cNvPr id="525" name="Google Shape;525;g385eef9c6b8_0_154"/>
          <p:cNvSpPr txBox="1"/>
          <p:nvPr>
            <p:ph type="ctrTitle"/>
          </p:nvPr>
        </p:nvSpPr>
        <p:spPr>
          <a:xfrm>
            <a:off x="115425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VQA v2</a:t>
            </a:r>
            <a:endParaRPr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5f7f69ecd_0_96"/>
          <p:cNvSpPr txBox="1"/>
          <p:nvPr>
            <p:ph type="ctrTitle"/>
          </p:nvPr>
        </p:nvSpPr>
        <p:spPr>
          <a:xfrm>
            <a:off x="174651" y="147984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VNQ and VTFQ</a:t>
            </a:r>
            <a:endParaRPr u="sng"/>
          </a:p>
        </p:txBody>
      </p:sp>
      <p:sp>
        <p:nvSpPr>
          <p:cNvPr id="532" name="Google Shape;532;g385f7f69ecd_0_96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385f7f69ecd_0_96"/>
          <p:cNvSpPr txBox="1"/>
          <p:nvPr/>
        </p:nvSpPr>
        <p:spPr>
          <a:xfrm>
            <a:off x="29000" y="5725725"/>
            <a:ext cx="12134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Question Relevance in VQA: Identifying Non-Visual And False-Premise Questions </a:t>
            </a:r>
            <a:r>
              <a:rPr lang="en-US" sz="1703"/>
              <a:t>(Arijit Ray</a:t>
            </a:r>
            <a:r>
              <a:rPr lang="en-US" sz="1703"/>
              <a:t> et al), </a:t>
            </a:r>
            <a:r>
              <a:rPr lang="en-US" sz="1703">
                <a:solidFill>
                  <a:schemeClr val="dk1"/>
                </a:solidFill>
              </a:rPr>
              <a:t>EMNLP 2016 </a:t>
            </a:r>
            <a:endParaRPr sz="1703"/>
          </a:p>
        </p:txBody>
      </p:sp>
      <p:pic>
        <p:nvPicPr>
          <p:cNvPr id="534" name="Google Shape;534;g385f7f69ec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74" y="1617976"/>
            <a:ext cx="6031925" cy="35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85f7f69ecd_0_96"/>
          <p:cNvSpPr txBox="1"/>
          <p:nvPr/>
        </p:nvSpPr>
        <p:spPr>
          <a:xfrm>
            <a:off x="644400" y="2176700"/>
            <a:ext cx="4203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- </a:t>
            </a:r>
            <a:r>
              <a:rPr lang="en-US" sz="1800" u="sng">
                <a:solidFill>
                  <a:schemeClr val="dk1"/>
                </a:solidFill>
              </a:rPr>
              <a:t>VNQ </a:t>
            </a:r>
            <a:r>
              <a:rPr lang="en-US" sz="1800">
                <a:solidFill>
                  <a:schemeClr val="dk1"/>
                </a:solidFill>
              </a:rPr>
              <a:t>- </a:t>
            </a:r>
            <a:r>
              <a:rPr lang="en-US" sz="1800">
                <a:solidFill>
                  <a:schemeClr val="dk1"/>
                </a:solidFill>
              </a:rPr>
              <a:t>Designed to classify whether a question </a:t>
            </a:r>
            <a:r>
              <a:rPr b="1" lang="en-US" sz="1800">
                <a:solidFill>
                  <a:srgbClr val="F76902"/>
                </a:solidFill>
              </a:rPr>
              <a:t>requires looking at an image</a:t>
            </a:r>
            <a:r>
              <a:rPr lang="en-US" sz="1800">
                <a:solidFill>
                  <a:schemeClr val="dk1"/>
                </a:solidFill>
              </a:rPr>
              <a:t> or can be answered from general knowledge.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- </a:t>
            </a:r>
            <a:r>
              <a:rPr lang="en-US" sz="1800" u="sng">
                <a:solidFill>
                  <a:schemeClr val="dk1"/>
                </a:solidFill>
              </a:rPr>
              <a:t>VTFQ </a:t>
            </a:r>
            <a:r>
              <a:rPr lang="en-US" sz="1800">
                <a:solidFill>
                  <a:schemeClr val="dk1"/>
                </a:solidFill>
              </a:rPr>
              <a:t>- </a:t>
            </a:r>
            <a:r>
              <a:rPr lang="en-US" sz="1800">
                <a:solidFill>
                  <a:schemeClr val="dk1"/>
                </a:solidFill>
              </a:rPr>
              <a:t>Focuses only on </a:t>
            </a:r>
            <a:r>
              <a:rPr b="1" lang="en-US" sz="1800">
                <a:solidFill>
                  <a:srgbClr val="F76902"/>
                </a:solidFill>
              </a:rPr>
              <a:t>visual questions</a:t>
            </a:r>
            <a:r>
              <a:rPr lang="en-US" sz="1800">
                <a:solidFill>
                  <a:schemeClr val="dk1"/>
                </a:solidFill>
              </a:rPr>
              <a:t>, and </a:t>
            </a:r>
            <a:r>
              <a:rPr lang="en-US" sz="1800">
                <a:solidFill>
                  <a:srgbClr val="F76902"/>
                </a:solidFill>
              </a:rPr>
              <a:t>relevancy</a:t>
            </a:r>
            <a:r>
              <a:rPr lang="en-US" sz="1800">
                <a:solidFill>
                  <a:schemeClr val="dk1"/>
                </a:solidFill>
              </a:rPr>
              <a:t> with the image.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85f7f69ecd_0_125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385f7f69ecd_0_125"/>
          <p:cNvSpPr txBox="1"/>
          <p:nvPr/>
        </p:nvSpPr>
        <p:spPr>
          <a:xfrm>
            <a:off x="58000" y="5706475"/>
            <a:ext cx="11531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Unsolvable Problem Detection for Vision Language Models </a:t>
            </a:r>
            <a:r>
              <a:rPr lang="en-US" sz="1703"/>
              <a:t>(</a:t>
            </a:r>
            <a:r>
              <a:rPr lang="en-US" sz="1703"/>
              <a:t>Atsuyuki Miyai </a:t>
            </a:r>
            <a:r>
              <a:rPr lang="en-US" sz="1703"/>
              <a:t>et al), </a:t>
            </a:r>
            <a:r>
              <a:rPr lang="en-US" sz="1703">
                <a:solidFill>
                  <a:schemeClr val="dk1"/>
                </a:solidFill>
              </a:rPr>
              <a:t>ICLR</a:t>
            </a:r>
            <a:r>
              <a:rPr lang="en-US" sz="1703">
                <a:solidFill>
                  <a:schemeClr val="dk1"/>
                </a:solidFill>
              </a:rPr>
              <a:t> 2024 Workshop</a:t>
            </a:r>
            <a:endParaRPr sz="1703"/>
          </a:p>
        </p:txBody>
      </p:sp>
      <p:pic>
        <p:nvPicPr>
          <p:cNvPr id="543" name="Google Shape;543;g385f7f69ec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875" y="1404275"/>
            <a:ext cx="8424574" cy="367970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85f7f69ecd_0_125"/>
          <p:cNvSpPr txBox="1"/>
          <p:nvPr>
            <p:ph type="ctrTitle"/>
          </p:nvPr>
        </p:nvSpPr>
        <p:spPr>
          <a:xfrm>
            <a:off x="174651" y="147984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UPD</a:t>
            </a:r>
            <a:endParaRPr u="sng"/>
          </a:p>
        </p:txBody>
      </p:sp>
      <p:sp>
        <p:nvSpPr>
          <p:cNvPr id="545" name="Google Shape;545;g385f7f69ecd_0_125"/>
          <p:cNvSpPr txBox="1"/>
          <p:nvPr/>
        </p:nvSpPr>
        <p:spPr>
          <a:xfrm>
            <a:off x="461675" y="1991050"/>
            <a:ext cx="29241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AAD </a:t>
            </a:r>
            <a:r>
              <a:rPr lang="en-US" sz="1800"/>
              <a:t>- </a:t>
            </a:r>
            <a:r>
              <a:rPr lang="en-US" sz="1500">
                <a:solidFill>
                  <a:schemeClr val="dk1"/>
                </a:solidFill>
              </a:rPr>
              <a:t>The </a:t>
            </a:r>
            <a:r>
              <a:rPr b="1" lang="en-US" sz="1500">
                <a:solidFill>
                  <a:schemeClr val="dk1"/>
                </a:solidFill>
              </a:rPr>
              <a:t>correct answer does not exist</a:t>
            </a:r>
            <a:r>
              <a:rPr lang="en-US" sz="1500">
                <a:solidFill>
                  <a:schemeClr val="dk1"/>
                </a:solidFill>
              </a:rPr>
              <a:t> in the given image.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IASD</a:t>
            </a:r>
            <a:r>
              <a:rPr lang="en-US" sz="1500">
                <a:solidFill>
                  <a:schemeClr val="dk1"/>
                </a:solidFill>
              </a:rPr>
              <a:t> - The </a:t>
            </a:r>
            <a:r>
              <a:rPr b="1" lang="en-US" sz="1500">
                <a:solidFill>
                  <a:schemeClr val="dk1"/>
                </a:solidFill>
              </a:rPr>
              <a:t>answer options themselves are unrelated</a:t>
            </a:r>
            <a:r>
              <a:rPr lang="en-US" sz="1500">
                <a:solidFill>
                  <a:schemeClr val="dk1"/>
                </a:solidFill>
              </a:rPr>
              <a:t> to the question.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76902"/>
                </a:solidFill>
              </a:rPr>
              <a:t>IVQD</a:t>
            </a:r>
            <a:r>
              <a:rPr lang="en-US" sz="1500">
                <a:solidFill>
                  <a:schemeClr val="dk1"/>
                </a:solidFill>
              </a:rPr>
              <a:t> - The </a:t>
            </a:r>
            <a:r>
              <a:rPr b="1" lang="en-US" sz="1500">
                <a:solidFill>
                  <a:schemeClr val="dk1"/>
                </a:solidFill>
              </a:rPr>
              <a:t>image and question are entirely mismatched</a:t>
            </a:r>
            <a:r>
              <a:rPr lang="en-US" sz="1500">
                <a:solidFill>
                  <a:schemeClr val="dk1"/>
                </a:solidFill>
              </a:rPr>
              <a:t> (no shared context).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85f7f69ecd_0_260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g385f7f69ecd_0_260"/>
          <p:cNvSpPr txBox="1"/>
          <p:nvPr/>
        </p:nvSpPr>
        <p:spPr>
          <a:xfrm>
            <a:off x="0" y="5398700"/>
            <a:ext cx="12129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A Comprehensive Survey of Continual Learning: Theory, Method and Application </a:t>
            </a:r>
            <a:r>
              <a:rPr lang="en-US" sz="1703"/>
              <a:t>(Liyuan Wang et al), IEEE Transactions on Pattern Analysis and Machine Intelligence</a:t>
            </a:r>
            <a:endParaRPr sz="1703"/>
          </a:p>
        </p:txBody>
      </p:sp>
      <p:pic>
        <p:nvPicPr>
          <p:cNvPr id="553" name="Google Shape;553;g385f7f69ecd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75" y="1053200"/>
            <a:ext cx="7218025" cy="40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85f7f69ecd_0_260"/>
          <p:cNvSpPr txBox="1"/>
          <p:nvPr>
            <p:ph type="ctrTitle"/>
          </p:nvPr>
        </p:nvSpPr>
        <p:spPr>
          <a:xfrm>
            <a:off x="175675" y="140900"/>
            <a:ext cx="6406200" cy="12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Regularization Based Approach</a:t>
            </a:r>
            <a:endParaRPr b="0" u="sng">
              <a:solidFill>
                <a:schemeClr val="dk1"/>
              </a:solidFill>
            </a:endParaRPr>
          </a:p>
        </p:txBody>
      </p:sp>
      <p:sp>
        <p:nvSpPr>
          <p:cNvPr id="555" name="Google Shape;555;g385f7f69ecd_0_260"/>
          <p:cNvSpPr txBox="1"/>
          <p:nvPr/>
        </p:nvSpPr>
        <p:spPr>
          <a:xfrm>
            <a:off x="257175" y="1533525"/>
            <a:ext cx="4653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Weight Regularization:</a:t>
            </a:r>
            <a:endParaRPr b="1" sz="1800">
              <a:solidFill>
                <a:srgbClr val="F769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Penalizes large changes to parameters that were </a:t>
            </a:r>
            <a:r>
              <a:rPr b="1" lang="en-US">
                <a:solidFill>
                  <a:srgbClr val="F76902"/>
                </a:solidFill>
              </a:rPr>
              <a:t>important for previous tasks</a:t>
            </a:r>
            <a:r>
              <a:rPr lang="en-US">
                <a:solidFill>
                  <a:schemeClr val="dk1"/>
                </a:solidFill>
              </a:rPr>
              <a:t>. The model learns new tasks but keeps old important weights close to their old values.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g385f7f69ecd_0_260"/>
          <p:cNvSpPr txBox="1"/>
          <p:nvPr/>
        </p:nvSpPr>
        <p:spPr>
          <a:xfrm>
            <a:off x="257175" y="3338775"/>
            <a:ext cx="4581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Function</a:t>
            </a:r>
            <a:r>
              <a:rPr b="1" lang="en-US" sz="1800">
                <a:solidFill>
                  <a:srgbClr val="F76902"/>
                </a:solidFill>
              </a:rPr>
              <a:t> Regularization: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Instead of focusing on weights, it regularizes the </a:t>
            </a:r>
            <a:r>
              <a:rPr b="1" lang="en-US">
                <a:solidFill>
                  <a:srgbClr val="F76902"/>
                </a:solidFill>
              </a:rPr>
              <a:t>output logits or features</a:t>
            </a:r>
            <a:r>
              <a:rPr lang="en-US">
                <a:solidFill>
                  <a:schemeClr val="dk1"/>
                </a:solidFill>
              </a:rPr>
              <a:t>. The new model’s predictions are encouraged to stay close to the old model’s for previous tasks.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8c8bb45211_0_155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g38c8bb45211_0_155"/>
          <p:cNvSpPr txBox="1"/>
          <p:nvPr/>
        </p:nvSpPr>
        <p:spPr>
          <a:xfrm>
            <a:off x="0" y="5398700"/>
            <a:ext cx="12129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50" lIns="111250" spcFirstLastPara="1" rIns="111250" wrap="square" tIns="111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3"/>
              <a:t>A Comprehensive Survey of Continual Learning: Theory, Method and Application </a:t>
            </a:r>
            <a:r>
              <a:rPr lang="en-US" sz="1703"/>
              <a:t>(Liyuan Wang et al), IEEE Transactions on Pattern Analysis and Machine Intelligence</a:t>
            </a:r>
            <a:endParaRPr sz="1703"/>
          </a:p>
        </p:txBody>
      </p:sp>
      <p:sp>
        <p:nvSpPr>
          <p:cNvPr id="564" name="Google Shape;564;g38c8bb45211_0_155"/>
          <p:cNvSpPr txBox="1"/>
          <p:nvPr>
            <p:ph type="ctrTitle"/>
          </p:nvPr>
        </p:nvSpPr>
        <p:spPr>
          <a:xfrm>
            <a:off x="175675" y="140900"/>
            <a:ext cx="4653900" cy="12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Replay-based approach</a:t>
            </a:r>
            <a:endParaRPr b="0" u="sng">
              <a:solidFill>
                <a:schemeClr val="dk1"/>
              </a:solidFill>
            </a:endParaRPr>
          </a:p>
        </p:txBody>
      </p:sp>
      <p:sp>
        <p:nvSpPr>
          <p:cNvPr id="565" name="Google Shape;565;g38c8bb45211_0_155"/>
          <p:cNvSpPr txBox="1"/>
          <p:nvPr/>
        </p:nvSpPr>
        <p:spPr>
          <a:xfrm>
            <a:off x="257175" y="1533525"/>
            <a:ext cx="46539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Experience Replay</a:t>
            </a:r>
            <a:r>
              <a:rPr b="1" lang="en-US" sz="1800">
                <a:solidFill>
                  <a:srgbClr val="F76902"/>
                </a:solidFill>
              </a:rPr>
              <a:t>:</a:t>
            </a:r>
            <a:endParaRPr b="1" sz="1800">
              <a:solidFill>
                <a:srgbClr val="F769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Keep a </a:t>
            </a:r>
            <a:r>
              <a:rPr b="1" lang="en-US">
                <a:solidFill>
                  <a:srgbClr val="F76902"/>
                </a:solidFill>
              </a:rPr>
              <a:t>small buffer</a:t>
            </a:r>
            <a:r>
              <a:rPr lang="en-US">
                <a:solidFill>
                  <a:schemeClr val="dk1"/>
                </a:solidFill>
              </a:rPr>
              <a:t> of real samples from previous tasks. When learning a new task, </a:t>
            </a:r>
            <a:r>
              <a:rPr b="1" lang="en-US">
                <a:solidFill>
                  <a:srgbClr val="F76902"/>
                </a:solidFill>
              </a:rPr>
              <a:t>mix</a:t>
            </a:r>
            <a:r>
              <a:rPr lang="en-US">
                <a:solidFill>
                  <a:schemeClr val="dk1"/>
                </a:solidFill>
              </a:rPr>
              <a:t> current data with a few samples from this buffer.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6" name="Google Shape;566;g38c8bb45211_0_155"/>
          <p:cNvSpPr txBox="1"/>
          <p:nvPr/>
        </p:nvSpPr>
        <p:spPr>
          <a:xfrm>
            <a:off x="257175" y="3338775"/>
            <a:ext cx="4581600" cy="2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6902"/>
                </a:solidFill>
              </a:rPr>
              <a:t>Generative Replay</a:t>
            </a:r>
            <a:r>
              <a:rPr b="1" lang="en-US" sz="1800">
                <a:solidFill>
                  <a:srgbClr val="F76902"/>
                </a:solidFill>
              </a:rPr>
              <a:t>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Instead of storing real data, train a </a:t>
            </a:r>
            <a:r>
              <a:rPr b="1" lang="en-US">
                <a:solidFill>
                  <a:srgbClr val="F76902"/>
                </a:solidFill>
              </a:rPr>
              <a:t>generator</a:t>
            </a:r>
            <a:r>
              <a:rPr lang="en-US">
                <a:solidFill>
                  <a:srgbClr val="F76902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(like a GAN or VAE) to recreate old samples. When learning new tasks, generate pseudo-samples from the old distribution.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7" name="Google Shape;567;g38c8bb45211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50" y="1346300"/>
            <a:ext cx="7132199" cy="37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8c8bb45211_0_21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g38c8bb45211_0_217"/>
          <p:cNvSpPr txBox="1"/>
          <p:nvPr>
            <p:ph type="ctrTitle"/>
          </p:nvPr>
        </p:nvSpPr>
        <p:spPr>
          <a:xfrm>
            <a:off x="239051" y="-98666"/>
            <a:ext cx="10363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Datasets</a:t>
            </a:r>
            <a:endParaRPr u="sng"/>
          </a:p>
        </p:txBody>
      </p:sp>
      <p:sp>
        <p:nvSpPr>
          <p:cNvPr id="575" name="Google Shape;575;g38c8bb45211_0_217"/>
          <p:cNvSpPr txBox="1"/>
          <p:nvPr/>
        </p:nvSpPr>
        <p:spPr>
          <a:xfrm>
            <a:off x="239050" y="1203113"/>
            <a:ext cx="49626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700">
                <a:solidFill>
                  <a:schemeClr val="dk1"/>
                </a:solidFill>
              </a:rPr>
              <a:t>These are the datasets that we will be working on.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QRPE </a:t>
            </a:r>
            <a:r>
              <a:rPr lang="en-US" sz="1700">
                <a:solidFill>
                  <a:schemeClr val="dk1"/>
                </a:solidFill>
              </a:rPr>
              <a:t>-&gt; Each image–question pair is labeled as relevant or irrelevant.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UNK VQA 1 </a:t>
            </a:r>
            <a:r>
              <a:rPr lang="en-US" sz="1700">
                <a:solidFill>
                  <a:schemeClr val="dk1"/>
                </a:solidFill>
              </a:rPr>
              <a:t>-&gt; Contains questions for word replacement and image replacement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UNK VQA 2 </a:t>
            </a:r>
            <a:r>
              <a:rPr lang="en-US" sz="1700">
                <a:solidFill>
                  <a:schemeClr val="dk1"/>
                </a:solidFill>
              </a:rPr>
              <a:t>-&gt; Contains questions for object mask and object copy move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HaloQuest </a:t>
            </a:r>
            <a:r>
              <a:rPr lang="en-US" sz="1700">
                <a:solidFill>
                  <a:schemeClr val="dk1"/>
                </a:solidFill>
              </a:rPr>
              <a:t>-&gt; Includes counterfactual or synthetically altered images/questions.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rgbClr val="F76902"/>
                </a:solidFill>
              </a:rPr>
              <a:t>UPD </a:t>
            </a:r>
            <a:r>
              <a:rPr lang="en-US" sz="1700">
                <a:solidFill>
                  <a:schemeClr val="dk1"/>
                </a:solidFill>
              </a:rPr>
              <a:t>-&gt; Categorizes failures by missing info, contradiction, or commonsense gaps.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76" name="Google Shape;576;g38c8bb45211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850" y="268751"/>
            <a:ext cx="6238100" cy="56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8c8bb45211_0_217"/>
          <p:cNvSpPr txBox="1"/>
          <p:nvPr/>
        </p:nvSpPr>
        <p:spPr>
          <a:xfrm>
            <a:off x="6376700" y="1115550"/>
            <a:ext cx="894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8c8bb45211_0_217"/>
          <p:cNvSpPr txBox="1"/>
          <p:nvPr/>
        </p:nvSpPr>
        <p:spPr>
          <a:xfrm>
            <a:off x="8446349" y="1009075"/>
            <a:ext cx="1054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 VQA 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8c8bb45211_0_217"/>
          <p:cNvSpPr txBox="1"/>
          <p:nvPr/>
        </p:nvSpPr>
        <p:spPr>
          <a:xfrm>
            <a:off x="10466050" y="1009075"/>
            <a:ext cx="1054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 VQA 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38c8bb45211_0_217"/>
          <p:cNvSpPr txBox="1"/>
          <p:nvPr/>
        </p:nvSpPr>
        <p:spPr>
          <a:xfrm>
            <a:off x="7050025" y="4587825"/>
            <a:ext cx="160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HaloQuest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8c8bb45211_0_217"/>
          <p:cNvSpPr txBox="1"/>
          <p:nvPr/>
        </p:nvSpPr>
        <p:spPr>
          <a:xfrm>
            <a:off x="9560200" y="4587825"/>
            <a:ext cx="769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5eef9c6b8_0_34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385eef9c6b8_0_34"/>
          <p:cNvSpPr txBox="1"/>
          <p:nvPr/>
        </p:nvSpPr>
        <p:spPr>
          <a:xfrm>
            <a:off x="0" y="5699347"/>
            <a:ext cx="7677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75" lIns="111775" spcFirstLastPara="1" rIns="111775" wrap="square" tIns="111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11"/>
              <a:t>VQA: Visual Question Answering</a:t>
            </a:r>
            <a:r>
              <a:rPr lang="en-US" sz="1711"/>
              <a:t> (Aishwarya Agrawal et al), ICCV 2015</a:t>
            </a:r>
            <a:endParaRPr sz="1711"/>
          </a:p>
        </p:txBody>
      </p:sp>
      <p:sp>
        <p:nvSpPr>
          <p:cNvPr id="109" name="Google Shape;109;g385eef9c6b8_0_34"/>
          <p:cNvSpPr txBox="1"/>
          <p:nvPr/>
        </p:nvSpPr>
        <p:spPr>
          <a:xfrm>
            <a:off x="8702860" y="5867950"/>
            <a:ext cx="2493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775" lIns="111775" spcFirstLastPara="1" rIns="111775" wrap="square" tIns="111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</a:endParaRPr>
          </a:p>
        </p:txBody>
      </p:sp>
      <p:pic>
        <p:nvPicPr>
          <p:cNvPr id="110" name="Google Shape;110;g385eef9c6b8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00" y="1596676"/>
            <a:ext cx="7328699" cy="28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85eef9c6b8_0_34"/>
          <p:cNvSpPr txBox="1"/>
          <p:nvPr>
            <p:ph type="ctrTitle"/>
          </p:nvPr>
        </p:nvSpPr>
        <p:spPr>
          <a:xfrm>
            <a:off x="0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How does a VQA model work</a:t>
            </a:r>
            <a:endParaRPr u="sng"/>
          </a:p>
        </p:txBody>
      </p:sp>
      <p:sp>
        <p:nvSpPr>
          <p:cNvPr id="112" name="Google Shape;112;g385eef9c6b8_0_34"/>
          <p:cNvSpPr txBox="1"/>
          <p:nvPr/>
        </p:nvSpPr>
        <p:spPr>
          <a:xfrm>
            <a:off x="7617825" y="512350"/>
            <a:ext cx="37992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The </a:t>
            </a:r>
            <a:r>
              <a:rPr b="1" lang="en-US" sz="1700">
                <a:solidFill>
                  <a:srgbClr val="F76902"/>
                </a:solidFill>
              </a:rPr>
              <a:t>image</a:t>
            </a:r>
            <a:r>
              <a:rPr lang="en-US" sz="1700">
                <a:solidFill>
                  <a:schemeClr val="dk1"/>
                </a:solidFill>
              </a:rPr>
              <a:t> is encoded using a </a:t>
            </a:r>
            <a:r>
              <a:rPr b="1" lang="en-US" sz="1700">
                <a:solidFill>
                  <a:srgbClr val="F76902"/>
                </a:solidFill>
              </a:rPr>
              <a:t>VGGNet CNN</a:t>
            </a:r>
            <a:r>
              <a:rPr lang="en-US" sz="1700">
                <a:solidFill>
                  <a:schemeClr val="dk1"/>
                </a:solidFill>
              </a:rPr>
              <a:t>, producing 4096-dimensional visual features.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The </a:t>
            </a:r>
            <a:r>
              <a:rPr b="1" lang="en-US" sz="1700">
                <a:solidFill>
                  <a:srgbClr val="F76902"/>
                </a:solidFill>
              </a:rPr>
              <a:t>question</a:t>
            </a:r>
            <a:r>
              <a:rPr lang="en-US" sz="1700">
                <a:solidFill>
                  <a:schemeClr val="dk1"/>
                </a:solidFill>
              </a:rPr>
              <a:t> is processed through an </a:t>
            </a:r>
            <a:r>
              <a:rPr b="1" lang="en-US" sz="1700">
                <a:solidFill>
                  <a:srgbClr val="F76902"/>
                </a:solidFill>
              </a:rPr>
              <a:t>LSTM</a:t>
            </a:r>
            <a:r>
              <a:rPr lang="en-US" sz="1700">
                <a:solidFill>
                  <a:schemeClr val="dk1"/>
                </a:solidFill>
              </a:rPr>
              <a:t>, capturing sequential word information.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A </a:t>
            </a:r>
            <a:r>
              <a:rPr b="1" lang="en-US" sz="1700">
                <a:solidFill>
                  <a:srgbClr val="F76902"/>
                </a:solidFill>
              </a:rPr>
              <a:t>point-wise multiplication</a:t>
            </a:r>
            <a:r>
              <a:rPr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fuses visual and textual features for reasoning.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The fused vector passes through </a:t>
            </a:r>
            <a:r>
              <a:rPr b="1" lang="en-US" sz="1700">
                <a:solidFill>
                  <a:srgbClr val="F76902"/>
                </a:solidFill>
              </a:rPr>
              <a:t>fully connected + softmax layers</a:t>
            </a:r>
            <a:r>
              <a:rPr lang="en-US" sz="1700">
                <a:solidFill>
                  <a:schemeClr val="dk1"/>
                </a:solidFill>
              </a:rPr>
              <a:t> to predict the </a:t>
            </a:r>
            <a:r>
              <a:rPr b="1" lang="en-US" sz="1700">
                <a:solidFill>
                  <a:srgbClr val="F76902"/>
                </a:solidFill>
              </a:rPr>
              <a:t>answer (“2”)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5eef9c6b8_0_45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g385eef9c6b8_0_45"/>
          <p:cNvSpPr txBox="1"/>
          <p:nvPr>
            <p:ph type="ctrTitle"/>
          </p:nvPr>
        </p:nvSpPr>
        <p:spPr>
          <a:xfrm>
            <a:off x="5308776" y="2182425"/>
            <a:ext cx="1882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5eef9c6b8_0_81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385eef9c6b8_0_81"/>
          <p:cNvSpPr txBox="1"/>
          <p:nvPr/>
        </p:nvSpPr>
        <p:spPr>
          <a:xfrm>
            <a:off x="0" y="5681250"/>
            <a:ext cx="1170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350" lIns="113350" spcFirstLastPara="1" rIns="113350" wrap="square" tIns="1133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35"/>
              <a:t>LXMERT: Learning Cross-Modality Encoder Representations from Transformers </a:t>
            </a:r>
            <a:r>
              <a:rPr lang="en-US" sz="1735"/>
              <a:t>(Hao Tan et al), EMNLP 2019</a:t>
            </a:r>
            <a:endParaRPr sz="1735"/>
          </a:p>
        </p:txBody>
      </p:sp>
      <p:pic>
        <p:nvPicPr>
          <p:cNvPr id="127" name="Google Shape;127;g385eef9c6b8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50" y="345373"/>
            <a:ext cx="9352174" cy="30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85eef9c6b8_0_81"/>
          <p:cNvSpPr txBox="1"/>
          <p:nvPr>
            <p:ph type="ctrTitle"/>
          </p:nvPr>
        </p:nvSpPr>
        <p:spPr>
          <a:xfrm>
            <a:off x="0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LXMERT</a:t>
            </a:r>
            <a:endParaRPr u="sng"/>
          </a:p>
        </p:txBody>
      </p:sp>
      <p:sp>
        <p:nvSpPr>
          <p:cNvPr id="129" name="Google Shape;129;g385eef9c6b8_0_81"/>
          <p:cNvSpPr txBox="1"/>
          <p:nvPr/>
        </p:nvSpPr>
        <p:spPr>
          <a:xfrm>
            <a:off x="1413813" y="3429000"/>
            <a:ext cx="9474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A</a:t>
            </a:r>
            <a:r>
              <a:rPr lang="en-US" sz="1700">
                <a:solidFill>
                  <a:schemeClr val="dk1"/>
                </a:solidFill>
              </a:rPr>
              <a:t> </a:t>
            </a:r>
            <a:r>
              <a:rPr b="1" lang="en-US" sz="1700">
                <a:solidFill>
                  <a:srgbClr val="F76902"/>
                </a:solidFill>
              </a:rPr>
              <a:t>transformer-based VQA model</a:t>
            </a:r>
            <a:endParaRPr b="1" sz="1700">
              <a:solidFill>
                <a:srgbClr val="F769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The </a:t>
            </a:r>
            <a:r>
              <a:rPr b="1" lang="en-US" sz="1700">
                <a:solidFill>
                  <a:srgbClr val="F76902"/>
                </a:solidFill>
              </a:rPr>
              <a:t>visual branch</a:t>
            </a:r>
            <a:r>
              <a:rPr lang="en-US" sz="1700">
                <a:solidFill>
                  <a:schemeClr val="dk1"/>
                </a:solidFill>
              </a:rPr>
              <a:t> extracts </a:t>
            </a:r>
            <a:r>
              <a:rPr b="1" lang="en-US" sz="1700">
                <a:solidFill>
                  <a:srgbClr val="F76902"/>
                </a:solidFill>
              </a:rPr>
              <a:t>region-of-interest (RoI)</a:t>
            </a:r>
            <a:r>
              <a:rPr lang="en-US" sz="1700">
                <a:solidFill>
                  <a:schemeClr val="dk1"/>
                </a:solidFill>
              </a:rPr>
              <a:t> features using an object detector.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The </a:t>
            </a:r>
            <a:r>
              <a:rPr b="1" lang="en-US" sz="1700">
                <a:solidFill>
                  <a:srgbClr val="F76902"/>
                </a:solidFill>
              </a:rPr>
              <a:t>language branch</a:t>
            </a:r>
            <a:r>
              <a:rPr lang="en-US" sz="1700">
                <a:solidFill>
                  <a:schemeClr val="dk1"/>
                </a:solidFill>
              </a:rPr>
              <a:t> encodes the question text using a transformer.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A </a:t>
            </a:r>
            <a:r>
              <a:rPr b="1" lang="en-US" sz="1700">
                <a:solidFill>
                  <a:srgbClr val="F76902"/>
                </a:solidFill>
              </a:rPr>
              <a:t>Cross-Modality Encoder</a:t>
            </a:r>
            <a:r>
              <a:rPr lang="en-US" sz="1700">
                <a:solidFill>
                  <a:schemeClr val="dk1"/>
                </a:solidFill>
              </a:rPr>
              <a:t> fuses vision and text features through multi-head attention.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5eef9c6b8_0_99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g385eef9c6b8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51" y="1284439"/>
            <a:ext cx="7651352" cy="31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85eef9c6b8_0_99"/>
          <p:cNvSpPr txBox="1"/>
          <p:nvPr/>
        </p:nvSpPr>
        <p:spPr>
          <a:xfrm>
            <a:off x="0" y="5402540"/>
            <a:ext cx="10803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300" lIns="113300" spcFirstLastPara="1" rIns="113300" wrap="square" tIns="113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35"/>
              <a:t>BLIP: Bootstrapping Language-Image Pre-training for Unified Vision-Language Understanding and Generation </a:t>
            </a:r>
            <a:r>
              <a:rPr lang="en-US" sz="1735"/>
              <a:t>(Junnan Li et al), PMLR 2022</a:t>
            </a:r>
            <a:endParaRPr sz="1735"/>
          </a:p>
        </p:txBody>
      </p:sp>
      <p:sp>
        <p:nvSpPr>
          <p:cNvPr id="138" name="Google Shape;138;g385eef9c6b8_0_99"/>
          <p:cNvSpPr txBox="1"/>
          <p:nvPr>
            <p:ph type="ctrTitle"/>
          </p:nvPr>
        </p:nvSpPr>
        <p:spPr>
          <a:xfrm>
            <a:off x="115425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BLIP</a:t>
            </a:r>
            <a:endParaRPr u="sng"/>
          </a:p>
        </p:txBody>
      </p:sp>
      <p:sp>
        <p:nvSpPr>
          <p:cNvPr id="139" name="Google Shape;139;g385eef9c6b8_0_99"/>
          <p:cNvSpPr txBox="1"/>
          <p:nvPr/>
        </p:nvSpPr>
        <p:spPr>
          <a:xfrm>
            <a:off x="153900" y="1197863"/>
            <a:ext cx="4424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76902"/>
                </a:solidFill>
              </a:rPr>
              <a:t>(1) ITC – Image-Text Contrastive</a:t>
            </a:r>
            <a:r>
              <a:rPr lang="en-US" sz="1700">
                <a:solidFill>
                  <a:schemeClr val="dk1"/>
                </a:solidFill>
              </a:rPr>
              <a:t>: aligns global image and text representations.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76902"/>
                </a:solidFill>
              </a:rPr>
              <a:t>(2) ITM – Image-Text Matching</a:t>
            </a:r>
            <a:r>
              <a:rPr lang="en-US" sz="1700">
                <a:solidFill>
                  <a:schemeClr val="dk1"/>
                </a:solidFill>
              </a:rPr>
              <a:t>: checks if an image and caption truly correspond.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76902"/>
                </a:solidFill>
              </a:rPr>
              <a:t>(3) LM – Language Modeling</a:t>
            </a:r>
            <a:r>
              <a:rPr lang="en-US" sz="1700">
                <a:solidFill>
                  <a:schemeClr val="dk1"/>
                </a:solidFill>
              </a:rPr>
              <a:t>: generates image-grounded captions.</a:t>
            </a:r>
            <a:endParaRPr sz="2000"/>
          </a:p>
        </p:txBody>
      </p:sp>
      <p:sp>
        <p:nvSpPr>
          <p:cNvPr id="140" name="Google Shape;140;g385eef9c6b8_0_99"/>
          <p:cNvSpPr txBox="1"/>
          <p:nvPr/>
        </p:nvSpPr>
        <p:spPr>
          <a:xfrm>
            <a:off x="211600" y="3578100"/>
            <a:ext cx="3972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BLIP jointly learns image–</a:t>
            </a:r>
            <a:r>
              <a:rPr lang="en-US" sz="1700">
                <a:solidFill>
                  <a:srgbClr val="F76902"/>
                </a:solidFill>
              </a:rPr>
              <a:t>text alignment, matching, and caption generation</a:t>
            </a:r>
            <a:r>
              <a:rPr lang="en-US" sz="1700"/>
              <a:t> through ITC, ITM, and LM objectives for unified vision–language understanding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5eef9c6b8_0_117"/>
          <p:cNvSpPr txBox="1"/>
          <p:nvPr>
            <p:ph idx="12" type="sldNum"/>
          </p:nvPr>
        </p:nvSpPr>
        <p:spPr>
          <a:xfrm>
            <a:off x="5568951" y="6359526"/>
            <a:ext cx="1054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385eef9c6b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9" y="1631572"/>
            <a:ext cx="6992849" cy="27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85eef9c6b8_0_117"/>
          <p:cNvSpPr txBox="1"/>
          <p:nvPr/>
        </p:nvSpPr>
        <p:spPr>
          <a:xfrm>
            <a:off x="0" y="5679009"/>
            <a:ext cx="1080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325" lIns="113325" spcFirstLastPara="1" rIns="113325" wrap="square" tIns="1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35"/>
              <a:t>Visual Instruction Tuning </a:t>
            </a:r>
            <a:r>
              <a:rPr lang="en-US" sz="1735"/>
              <a:t>(Haotian Liu et al), NeurIPS 2023</a:t>
            </a:r>
            <a:endParaRPr sz="1735"/>
          </a:p>
        </p:txBody>
      </p:sp>
      <p:sp>
        <p:nvSpPr>
          <p:cNvPr id="149" name="Google Shape;149;g385eef9c6b8_0_117"/>
          <p:cNvSpPr txBox="1"/>
          <p:nvPr>
            <p:ph type="ctrTitle"/>
          </p:nvPr>
        </p:nvSpPr>
        <p:spPr>
          <a:xfrm>
            <a:off x="115425" y="0"/>
            <a:ext cx="6155700" cy="9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LLaVA</a:t>
            </a:r>
            <a:endParaRPr u="sng"/>
          </a:p>
        </p:txBody>
      </p:sp>
      <p:sp>
        <p:nvSpPr>
          <p:cNvPr id="150" name="Google Shape;150;g385eef9c6b8_0_117"/>
          <p:cNvSpPr txBox="1"/>
          <p:nvPr/>
        </p:nvSpPr>
        <p:spPr>
          <a:xfrm>
            <a:off x="7550575" y="1308775"/>
            <a:ext cx="3982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</a:t>
            </a:r>
            <a:r>
              <a:rPr lang="en-US" sz="1700">
                <a:solidFill>
                  <a:schemeClr val="dk1"/>
                </a:solidFill>
              </a:rPr>
              <a:t>LLaVA connects a </a:t>
            </a:r>
            <a:r>
              <a:rPr b="1" lang="en-US" sz="1700">
                <a:solidFill>
                  <a:srgbClr val="F76902"/>
                </a:solidFill>
              </a:rPr>
              <a:t>CLIP-based vision encoder</a:t>
            </a:r>
            <a:r>
              <a:rPr lang="en-US" sz="1700">
                <a:solidFill>
                  <a:schemeClr val="dk1"/>
                </a:solidFill>
              </a:rPr>
              <a:t> with a LLM through a </a:t>
            </a:r>
            <a:r>
              <a:rPr b="1" lang="en-US" sz="1700">
                <a:solidFill>
                  <a:srgbClr val="F76902"/>
                </a:solidFill>
              </a:rPr>
              <a:t>learned projection layer</a:t>
            </a:r>
            <a:r>
              <a:rPr lang="en-US" sz="1700">
                <a:solidFill>
                  <a:srgbClr val="F76902"/>
                </a:solidFill>
              </a:rPr>
              <a:t>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-The </a:t>
            </a:r>
            <a:r>
              <a:rPr b="1" lang="en-US" sz="1700">
                <a:solidFill>
                  <a:srgbClr val="F76902"/>
                </a:solidFill>
              </a:rPr>
              <a:t>vision encoder</a:t>
            </a:r>
            <a:r>
              <a:rPr lang="en-US" sz="1700">
                <a:solidFill>
                  <a:srgbClr val="F76902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converts images into feature embeddings​, which are projected into the LLM’s token space.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-The </a:t>
            </a:r>
            <a:r>
              <a:rPr b="1" lang="en-US" sz="1700">
                <a:solidFill>
                  <a:srgbClr val="F76902"/>
                </a:solidFill>
              </a:rPr>
              <a:t>language model</a:t>
            </a:r>
            <a:r>
              <a:rPr lang="en-US" sz="1700">
                <a:solidFill>
                  <a:schemeClr val="dk1"/>
                </a:solidFill>
              </a:rPr>
              <a:t> receives both the </a:t>
            </a:r>
            <a:r>
              <a:rPr b="1" lang="en-US" sz="1700">
                <a:solidFill>
                  <a:srgbClr val="F76902"/>
                </a:solidFill>
              </a:rPr>
              <a:t>image features</a:t>
            </a:r>
            <a:r>
              <a:rPr lang="en-US" sz="1700">
                <a:solidFill>
                  <a:schemeClr val="dk1"/>
                </a:solidFill>
              </a:rPr>
              <a:t> and </a:t>
            </a:r>
            <a:r>
              <a:rPr b="1" lang="en-US" sz="1700">
                <a:solidFill>
                  <a:srgbClr val="F76902"/>
                </a:solidFill>
              </a:rPr>
              <a:t>text instructions</a:t>
            </a:r>
            <a:r>
              <a:rPr lang="en-US" sz="1700">
                <a:solidFill>
                  <a:schemeClr val="dk1"/>
                </a:solidFill>
              </a:rPr>
              <a:t> to generate natural language responses.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S_template_201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2014-09-23T12:42:37Z</dcterms:created>
  <dc:creator>Dave Messinger</dc:creator>
</cp:coreProperties>
</file>